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14.xml" ContentType="application/vnd.openxmlformats-officedocument.presentationml.tags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Default Extension="gif" ContentType="image/gif"/>
  <Override PartName="/ppt/tags/tag1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75" r:id="rId4"/>
    <p:sldId id="261" r:id="rId5"/>
    <p:sldId id="262" r:id="rId6"/>
    <p:sldId id="259" r:id="rId7"/>
    <p:sldId id="263" r:id="rId8"/>
    <p:sldId id="264" r:id="rId9"/>
    <p:sldId id="277" r:id="rId10"/>
    <p:sldId id="265" r:id="rId11"/>
    <p:sldId id="276" r:id="rId12"/>
    <p:sldId id="278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81" r:id="rId24"/>
    <p:sldId id="282" r:id="rId25"/>
    <p:sldId id="274" r:id="rId26"/>
    <p:sldId id="283" r:id="rId27"/>
    <p:sldId id="284" r:id="rId28"/>
    <p:sldId id="285" r:id="rId29"/>
    <p:sldId id="300" r:id="rId30"/>
    <p:sldId id="288" r:id="rId31"/>
    <p:sldId id="289" r:id="rId32"/>
    <p:sldId id="287" r:id="rId33"/>
    <p:sldId id="290" r:id="rId34"/>
    <p:sldId id="291" r:id="rId35"/>
    <p:sldId id="292" r:id="rId36"/>
    <p:sldId id="293" r:id="rId37"/>
    <p:sldId id="294" r:id="rId38"/>
    <p:sldId id="295" r:id="rId39"/>
    <p:sldId id="298" r:id="rId40"/>
    <p:sldId id="296" r:id="rId41"/>
    <p:sldId id="297" r:id="rId42"/>
    <p:sldId id="30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66"/>
    <a:srgbClr val="FF33CC"/>
    <a:srgbClr val="333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1.png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5.png"/><Relationship Id="rId2" Type="http://schemas.openxmlformats.org/officeDocument/2006/relationships/tags" Target="../tags/tag1.xml"/><Relationship Id="rId16" Type="http://schemas.openxmlformats.org/officeDocument/2006/relationships/image" Target="../media/image4.png"/><Relationship Id="rId1" Type="http://schemas.openxmlformats.org/officeDocument/2006/relationships/customXml" Target="../../customXml/item1.x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5" Type="http://schemas.openxmlformats.org/officeDocument/2006/relationships/image" Target="../media/image3.png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7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6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55448" y="2256624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155448" y="4337341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987A4-38DA-406D-8736-8BEC66E58A18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0FB8-A33D-4940-875C-D5A0D2A80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71802" y="5643578"/>
            <a:ext cx="5915012" cy="1214422"/>
          </a:xfrm>
        </p:spPr>
        <p:txBody>
          <a:bodyPr/>
          <a:lstStyle/>
          <a:p>
            <a:pPr algn="r"/>
            <a:r>
              <a:rPr lang="en-GB" dirty="0" smtClean="0"/>
              <a:t>A Level English Language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9100" y="-214314"/>
            <a:ext cx="3781396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a verb?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57488" y="4929198"/>
            <a:ext cx="241455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Grammar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2844" y="5643578"/>
            <a:ext cx="3071802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Monologues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43140" y="4143404"/>
            <a:ext cx="707233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Is texting damaging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language?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33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7158" y="3357586"/>
            <a:ext cx="8429684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 men swear more than women?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4282" y="4929198"/>
            <a:ext cx="2214578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dirty="0" smtClean="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Register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00062" y="4143404"/>
            <a:ext cx="170017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Create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158078" y="2643206"/>
            <a:ext cx="1985922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Analyse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-71470" y="1857388"/>
            <a:ext cx="885828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has the writer used that word?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285852" y="2643182"/>
            <a:ext cx="5915012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Standard &amp; Non-Standard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2643182"/>
            <a:ext cx="1628732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Genre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786578" y="1143008"/>
            <a:ext cx="2357422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Audience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33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928794" y="1143008"/>
            <a:ext cx="464347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Language &amp; Power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71406" y="1142984"/>
            <a:ext cx="1571636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Lexis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286644" y="500066"/>
            <a:ext cx="1857356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Deictic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786182" y="500042"/>
            <a:ext cx="3700434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Semantic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Field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857356" y="500042"/>
            <a:ext cx="214314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Idiolect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-214346" y="500042"/>
            <a:ext cx="2285984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Context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7000892" y="-214314"/>
            <a:ext cx="2143108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Fricative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33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857620" y="-214338"/>
            <a:ext cx="3271806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Style Sample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286380" y="4929222"/>
            <a:ext cx="3357554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Commentary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3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0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7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4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8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5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 bwMode="auto">
          <a:xfrm rot="21068028">
            <a:off x="2357422" y="1500174"/>
            <a:ext cx="4071966" cy="3929090"/>
          </a:xfrm>
          <a:prstGeom prst="foldedCorner">
            <a:avLst/>
          </a:prstGeom>
          <a:solidFill>
            <a:srgbClr val="FFFF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5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Why are you here!?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3843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dirty="0" smtClean="0">
                <a:latin typeface="Calibri" pitchFamily="34" charset="0"/>
              </a:rPr>
              <a:t>What is it?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800" dirty="0" smtClean="0"/>
              <a:t>	</a:t>
            </a:r>
            <a:r>
              <a:rPr lang="en-GB" sz="2800" dirty="0" smtClean="0">
                <a:latin typeface="Calibri" pitchFamily="34" charset="0"/>
              </a:rPr>
              <a:t>Just because you’re human doesn’t make you capable of performing surgery…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800" dirty="0" smtClean="0">
                <a:latin typeface="Calibri" pitchFamily="34" charset="0"/>
              </a:rPr>
              <a:t>	Just because you can drive doesn’t make you a mechanic…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800" dirty="0" smtClean="0">
                <a:latin typeface="Calibri" pitchFamily="34" charset="0"/>
              </a:rPr>
              <a:t>	And just because you speak English doesn’t make you an expert on the English Language and how it operates: if it did, they’d give away AS/A2 English Language and Linguistics degrees with breakfast cereal- and they don’t.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800" dirty="0" smtClean="0">
                <a:latin typeface="Calibri" pitchFamily="34" charset="0"/>
              </a:rPr>
              <a:t>	This is an entirely different approach to language: it is much more scientific, analytical and very challenging.</a:t>
            </a:r>
            <a:endParaRPr lang="en-US" sz="28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92100"/>
            <a:ext cx="8229600" cy="13843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How is the course structured?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643050"/>
            <a:ext cx="77153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AS Level</a:t>
            </a:r>
          </a:p>
          <a:p>
            <a:r>
              <a:rPr lang="en-GB" sz="3600" dirty="0" smtClean="0"/>
              <a:t>ENGB1: Categorising Text</a:t>
            </a:r>
            <a:r>
              <a:rPr lang="en-US" sz="3600" dirty="0" smtClean="0"/>
              <a:t>s</a:t>
            </a:r>
          </a:p>
          <a:p>
            <a:r>
              <a:rPr lang="en-GB" sz="3600" dirty="0" smtClean="0"/>
              <a:t>ENGB2: Creating Texts</a:t>
            </a:r>
          </a:p>
          <a:p>
            <a:endParaRPr lang="en-GB" sz="3600" dirty="0"/>
          </a:p>
          <a:p>
            <a:r>
              <a:rPr lang="en-GB" sz="3600" dirty="0" smtClean="0"/>
              <a:t>A2 Level</a:t>
            </a:r>
          </a:p>
          <a:p>
            <a:r>
              <a:rPr lang="en-GB" sz="3600" dirty="0" smtClean="0"/>
              <a:t>ENGB3: Developing Language</a:t>
            </a:r>
          </a:p>
          <a:p>
            <a:r>
              <a:rPr lang="en-GB" sz="3600" dirty="0" smtClean="0"/>
              <a:t>ENGB4: Investigating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714348" y="714356"/>
            <a:ext cx="7772400" cy="5429288"/>
          </a:xfrm>
        </p:spPr>
        <p:txBody>
          <a:bodyPr>
            <a:normAutofit fontScale="90000"/>
          </a:bodyPr>
          <a:lstStyle/>
          <a:p>
            <a:pPr algn="l"/>
            <a:r>
              <a:rPr lang="en-GB" sz="2800" dirty="0" smtClean="0">
                <a:latin typeface="Calibri" pitchFamily="34" charset="0"/>
              </a:rPr>
              <a:t>Learning Objective: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To know how the course is structured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To recognise the difference between being a user of the English Language and being a student of the English Language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/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Success Criteria: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know the types of topics we will do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can explain my understanding of ideas as a user of English Language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discover my META-LINGUISTIC potential and start thinking about language as a student, rather than just a speaker</a:t>
            </a:r>
            <a:br>
              <a:rPr lang="en-GB" sz="2800" dirty="0" smtClean="0">
                <a:latin typeface="Calibri" pitchFamily="34" charset="0"/>
              </a:rPr>
            </a:br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02150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971660" cy="2796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j02961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5214950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j02961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071810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j02961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4071942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j023206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4857760"/>
            <a:ext cx="1950506" cy="164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j02320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0" y="4500570"/>
            <a:ext cx="2232820" cy="200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j029003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42" y="1709066"/>
            <a:ext cx="1000132" cy="118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j02961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714356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j02961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714356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j02961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071942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500298" y="357166"/>
            <a:ext cx="6357982" cy="5970865"/>
          </a:xfrm>
          <a:prstGeom prst="rect">
            <a:avLst/>
          </a:prstGeom>
          <a:solidFill>
            <a:schemeClr val="accent3">
              <a:lumMod val="60000"/>
              <a:lumOff val="40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chemeClr val="bg1"/>
                </a:solidFill>
              </a:rPr>
              <a:t>A question on a physics exam using the incident as a case </a:t>
            </a:r>
            <a:r>
              <a:rPr lang="en-GB" sz="2800" dirty="0" smtClean="0">
                <a:solidFill>
                  <a:schemeClr val="bg1"/>
                </a:solidFill>
              </a:rPr>
              <a:t>study:</a:t>
            </a:r>
          </a:p>
          <a:p>
            <a:pPr algn="just"/>
            <a:endParaRPr lang="en-GB" sz="2800" dirty="0">
              <a:solidFill>
                <a:schemeClr val="bg1"/>
              </a:solidFill>
            </a:endParaRPr>
          </a:p>
          <a:p>
            <a:pPr algn="just"/>
            <a:r>
              <a:rPr lang="en-GB" sz="2800" dirty="0" smtClean="0">
                <a:solidFill>
                  <a:schemeClr val="bg1"/>
                </a:solidFill>
              </a:rPr>
              <a:t>Jack weighs 76kg and carries a pail of water weighing 13kg. He has climbed a hill (gradient 25%). </a:t>
            </a:r>
          </a:p>
          <a:p>
            <a:pPr algn="just"/>
            <a:endParaRPr lang="en-GB" sz="2800" dirty="0">
              <a:solidFill>
                <a:schemeClr val="bg1"/>
              </a:solidFill>
            </a:endParaRPr>
          </a:p>
          <a:p>
            <a:pPr marL="514350" indent="-514350" algn="just">
              <a:buAutoNum type="alphaLcParenR"/>
            </a:pPr>
            <a:r>
              <a:rPr lang="en-GB" sz="2800" dirty="0" smtClean="0">
                <a:solidFill>
                  <a:schemeClr val="bg1"/>
                </a:solidFill>
              </a:rPr>
              <a:t>By falling down 67m and breaking his crown, with what force does Jack hit the rock at the bottom?</a:t>
            </a:r>
          </a:p>
          <a:p>
            <a:pPr marL="514350" indent="-514350" algn="just">
              <a:buAutoNum type="alphaLcParenR"/>
            </a:pPr>
            <a:r>
              <a:rPr lang="en-GB" sz="2800" dirty="0" smtClean="0">
                <a:solidFill>
                  <a:schemeClr val="bg1"/>
                </a:solidFill>
              </a:rPr>
              <a:t>What quantities of vinegar and brown paper will be needed to repair the damage?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4672018" cy="1470025"/>
          </a:xfrm>
        </p:spPr>
        <p:txBody>
          <a:bodyPr/>
          <a:lstStyle/>
          <a:p>
            <a:r>
              <a:rPr lang="en-GB" dirty="0" smtClean="0"/>
              <a:t>Text Type: Lucky Dip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3629028" cy="1752600"/>
          </a:xfrm>
        </p:spPr>
        <p:txBody>
          <a:bodyPr>
            <a:normAutofit fontScale="85000" lnSpcReduction="20000"/>
          </a:bodyPr>
          <a:lstStyle/>
          <a:p>
            <a:r>
              <a:rPr lang="en-GB" sz="3600" dirty="0" smtClean="0"/>
              <a:t>You have 25 minutes to rewrite the tale of Jack and Jill in your selected genre...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715008" y="1739334"/>
            <a:ext cx="2857520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Draw a text box in the middle of a Word document. Leave a space around the edge of the box... You will use this for annotating your writing.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-357214"/>
            <a:ext cx="8715436" cy="1470025"/>
          </a:xfrm>
        </p:spPr>
        <p:txBody>
          <a:bodyPr/>
          <a:lstStyle/>
          <a:p>
            <a:r>
              <a:rPr lang="en-GB" dirty="0" smtClean="0"/>
              <a:t>Analysing Language: An Introduction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4282" y="857232"/>
          <a:ext cx="8715436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  <a:gridCol w="4357718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02150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1971660" cy="2796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5214950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3071810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586" y="4071942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j02320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4857760"/>
            <a:ext cx="1950506" cy="164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j023204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0" y="4500570"/>
            <a:ext cx="2232820" cy="200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j02900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43042" y="1709066"/>
            <a:ext cx="1000132" cy="118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714356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714356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4071942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500298" y="357166"/>
            <a:ext cx="6357982" cy="5970865"/>
          </a:xfrm>
          <a:prstGeom prst="rect">
            <a:avLst/>
          </a:prstGeom>
          <a:solidFill>
            <a:schemeClr val="accent3">
              <a:lumMod val="60000"/>
              <a:lumOff val="40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chemeClr val="bg1"/>
                </a:solidFill>
              </a:rPr>
              <a:t>A question on a physics exam using the incident as a case </a:t>
            </a:r>
            <a:r>
              <a:rPr lang="en-GB" sz="2800" dirty="0" smtClean="0">
                <a:solidFill>
                  <a:schemeClr val="bg1"/>
                </a:solidFill>
              </a:rPr>
              <a:t>study:</a:t>
            </a:r>
          </a:p>
          <a:p>
            <a:pPr algn="just"/>
            <a:endParaRPr lang="en-GB" sz="2800" dirty="0">
              <a:solidFill>
                <a:schemeClr val="bg1"/>
              </a:solidFill>
            </a:endParaRPr>
          </a:p>
          <a:p>
            <a:pPr algn="just"/>
            <a:r>
              <a:rPr lang="en-GB" sz="2800" dirty="0" smtClean="0">
                <a:solidFill>
                  <a:schemeClr val="bg1"/>
                </a:solidFill>
              </a:rPr>
              <a:t>Jack weighs 76kg and carries a pail of water weighing 13kg. He has climbed a hill (gradient 25%). </a:t>
            </a:r>
          </a:p>
          <a:p>
            <a:pPr algn="just"/>
            <a:endParaRPr lang="en-GB" sz="2800" dirty="0">
              <a:solidFill>
                <a:schemeClr val="bg1"/>
              </a:solidFill>
            </a:endParaRPr>
          </a:p>
          <a:p>
            <a:pPr marL="514350" indent="-514350" algn="just">
              <a:buAutoNum type="alphaLcParenR"/>
            </a:pPr>
            <a:r>
              <a:rPr lang="en-GB" sz="2800" dirty="0" smtClean="0">
                <a:solidFill>
                  <a:schemeClr val="bg1"/>
                </a:solidFill>
              </a:rPr>
              <a:t>By falling down 67m and breaking his crown, with what force does Jack hit the rock at the bottom?</a:t>
            </a:r>
          </a:p>
          <a:p>
            <a:pPr marL="514350" indent="-514350" algn="just">
              <a:buAutoNum type="alphaLcParenR"/>
            </a:pPr>
            <a:r>
              <a:rPr lang="en-GB" sz="2800" dirty="0" smtClean="0">
                <a:solidFill>
                  <a:schemeClr val="bg1"/>
                </a:solidFill>
              </a:rPr>
              <a:t>What quantities of vinegar and brown paper will be needed to repair the damage?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-357214"/>
            <a:ext cx="8715436" cy="1470025"/>
          </a:xfrm>
        </p:spPr>
        <p:txBody>
          <a:bodyPr/>
          <a:lstStyle/>
          <a:p>
            <a:r>
              <a:rPr lang="en-GB" dirty="0" smtClean="0"/>
              <a:t>Analysing Language: An Introduction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4282" y="857232"/>
          <a:ext cx="8715436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  <a:gridCol w="4357718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Let’s look at some of your writing for the key linguistic features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Homework:</a:t>
            </a:r>
            <a:br>
              <a:rPr lang="en-GB" dirty="0" smtClean="0"/>
            </a:br>
            <a:r>
              <a:rPr lang="en-GB" dirty="0" smtClean="0"/>
              <a:t>For next lesson, review and consolidate the analysing language grid in preparation for tomorrow’s lesson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714348" y="714356"/>
            <a:ext cx="7772400" cy="5429288"/>
          </a:xfrm>
        </p:spPr>
        <p:txBody>
          <a:bodyPr>
            <a:normAutofit fontScale="90000"/>
          </a:bodyPr>
          <a:lstStyle/>
          <a:p>
            <a:pPr algn="l"/>
            <a:r>
              <a:rPr lang="en-GB" sz="2800" dirty="0" smtClean="0">
                <a:latin typeface="Calibri" pitchFamily="34" charset="0"/>
              </a:rPr>
              <a:t>Learning Objective: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To know how the course is structured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To recognise the difference between being a user of the English Language and being a student of the English Language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/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Success Criteria: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know the types of topics we will do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can explain my understanding of ideas as a user of English Language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discover my META-LINGUISTIC potential and start thinking about language as a student, rather than just a speaker</a:t>
            </a:r>
            <a:br>
              <a:rPr lang="en-GB" sz="2800" dirty="0" smtClean="0">
                <a:latin typeface="Calibri" pitchFamily="34" charset="0"/>
              </a:rPr>
            </a:br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-357188"/>
            <a:ext cx="8715375" cy="1470026"/>
          </a:xfrm>
        </p:spPr>
        <p:txBody>
          <a:bodyPr/>
          <a:lstStyle/>
          <a:p>
            <a:r>
              <a:rPr lang="en-GB" dirty="0" smtClean="0"/>
              <a:t>Revision: Analysing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The text is aimed at students sitting their Physics exam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-357188"/>
            <a:ext cx="8715375" cy="1470026"/>
          </a:xfrm>
        </p:spPr>
        <p:txBody>
          <a:bodyPr/>
          <a:lstStyle/>
          <a:p>
            <a:r>
              <a:rPr lang="en-GB" dirty="0" smtClean="0"/>
              <a:t>Revision: Analysing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The text is very formal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-357188"/>
            <a:ext cx="8715375" cy="1470026"/>
          </a:xfrm>
        </p:spPr>
        <p:txBody>
          <a:bodyPr/>
          <a:lstStyle/>
          <a:p>
            <a:r>
              <a:rPr lang="en-GB" dirty="0" smtClean="0"/>
              <a:t>Revision: Analysing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The word choice is very factual, with lots of nouns and few adjectives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-357188"/>
            <a:ext cx="8715375" cy="1470026"/>
          </a:xfrm>
        </p:spPr>
        <p:txBody>
          <a:bodyPr/>
          <a:lstStyle/>
          <a:p>
            <a:r>
              <a:rPr lang="en-GB" dirty="0" smtClean="0"/>
              <a:t>Revision: Analysing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It uses technical terminology e.g. Force, gradient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-357188"/>
            <a:ext cx="8715375" cy="1470026"/>
          </a:xfrm>
        </p:spPr>
        <p:txBody>
          <a:bodyPr/>
          <a:lstStyle/>
          <a:p>
            <a:r>
              <a:rPr lang="en-GB" dirty="0" smtClean="0"/>
              <a:t>Revision: Analysing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It asks a question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-357188"/>
            <a:ext cx="8715375" cy="1470026"/>
          </a:xfrm>
        </p:spPr>
        <p:txBody>
          <a:bodyPr/>
          <a:lstStyle/>
          <a:p>
            <a:r>
              <a:rPr lang="en-GB" dirty="0" smtClean="0"/>
              <a:t>Revision: Analysing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It is organised in bullet points for clarity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-357188"/>
            <a:ext cx="8715375" cy="1470026"/>
          </a:xfrm>
        </p:spPr>
        <p:txBody>
          <a:bodyPr/>
          <a:lstStyle/>
          <a:p>
            <a:r>
              <a:rPr lang="en-GB" dirty="0" smtClean="0"/>
              <a:t>Revision: Analysing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The sentences are typically simple, with one main clause e.g. ‘He climbed a </a:t>
            </a:r>
            <a:r>
              <a:rPr lang="en-GB" sz="3200" dirty="0" err="1" smtClean="0">
                <a:solidFill>
                  <a:schemeClr val="bg1"/>
                </a:solidFill>
              </a:rPr>
              <a:t>hill’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14343" y="-357188"/>
            <a:ext cx="8715375" cy="1470026"/>
          </a:xfrm>
        </p:spPr>
        <p:txBody>
          <a:bodyPr/>
          <a:lstStyle/>
          <a:p>
            <a:r>
              <a:rPr lang="en-GB" dirty="0" smtClean="0"/>
              <a:t>Analysing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There are some images of the well, pail and Jack and Jill to contextualise the scenario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02150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1971660" cy="2796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5214950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3071810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586" y="4071942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j02320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4857760"/>
            <a:ext cx="1950506" cy="164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j023204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0" y="4500570"/>
            <a:ext cx="2232820" cy="200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j02900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43042" y="1709066"/>
            <a:ext cx="1000132" cy="118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714356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714356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j0296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4071942"/>
            <a:ext cx="368569" cy="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500298" y="357166"/>
            <a:ext cx="6357982" cy="5970865"/>
          </a:xfrm>
          <a:prstGeom prst="rect">
            <a:avLst/>
          </a:prstGeom>
          <a:solidFill>
            <a:schemeClr val="accent3">
              <a:lumMod val="60000"/>
              <a:lumOff val="40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chemeClr val="bg1"/>
                </a:solidFill>
              </a:rPr>
              <a:t>A question on a physics exam using the incident as a case </a:t>
            </a:r>
            <a:r>
              <a:rPr lang="en-GB" sz="2800" dirty="0" smtClean="0">
                <a:solidFill>
                  <a:schemeClr val="bg1"/>
                </a:solidFill>
              </a:rPr>
              <a:t>study:</a:t>
            </a:r>
          </a:p>
          <a:p>
            <a:pPr algn="just"/>
            <a:endParaRPr lang="en-GB" sz="2800" dirty="0">
              <a:solidFill>
                <a:schemeClr val="bg1"/>
              </a:solidFill>
            </a:endParaRPr>
          </a:p>
          <a:p>
            <a:pPr algn="just"/>
            <a:r>
              <a:rPr lang="en-GB" sz="2800" dirty="0" smtClean="0">
                <a:solidFill>
                  <a:schemeClr val="bg1"/>
                </a:solidFill>
              </a:rPr>
              <a:t>Jack weighs 76kg and carries a pail of water weighing 13kg. He has climbed a hill (gradient 25%). </a:t>
            </a:r>
          </a:p>
          <a:p>
            <a:pPr algn="just"/>
            <a:endParaRPr lang="en-GB" sz="2800" dirty="0">
              <a:solidFill>
                <a:schemeClr val="bg1"/>
              </a:solidFill>
            </a:endParaRPr>
          </a:p>
          <a:p>
            <a:pPr marL="514350" indent="-514350" algn="just">
              <a:buAutoNum type="alphaLcParenR"/>
            </a:pPr>
            <a:r>
              <a:rPr lang="en-GB" sz="2800" dirty="0" smtClean="0">
                <a:solidFill>
                  <a:schemeClr val="bg1"/>
                </a:solidFill>
              </a:rPr>
              <a:t>By falling down 67m and breaking his crown, with what force does Jack hit the rock at the bottom?</a:t>
            </a:r>
          </a:p>
          <a:p>
            <a:pPr marL="514350" indent="-514350" algn="just">
              <a:buAutoNum type="alphaLcParenR"/>
            </a:pPr>
            <a:r>
              <a:rPr lang="en-GB" sz="2800" dirty="0" smtClean="0">
                <a:solidFill>
                  <a:schemeClr val="bg1"/>
                </a:solidFill>
              </a:rPr>
              <a:t>What quantities of vinegar and brown paper will be needed to repair the damage?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-357214"/>
            <a:ext cx="8715436" cy="1470025"/>
          </a:xfrm>
        </p:spPr>
        <p:txBody>
          <a:bodyPr/>
          <a:lstStyle/>
          <a:p>
            <a:r>
              <a:rPr lang="en-GB" dirty="0" smtClean="0"/>
              <a:t>Analysing Language: An Introduction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4282" y="857232"/>
          <a:ext cx="8715436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  <a:gridCol w="4357718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00100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214343" y="-357188"/>
            <a:ext cx="8715375" cy="1470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Analysing Language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Label your text with key linguistic features. As well as identifying them, link them back to the Genre, Audience &amp; Purpose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67544" y="857232"/>
          <a:ext cx="4357718" cy="57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2643206"/>
              </a:tblGrid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Discourse &amp; Pragmatics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Genre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Register (Formality)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Audience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Mode (Written/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Spoken)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pPr algn="l"/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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Lexis &amp; Semantics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Semantic Fields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Specialist terminology/ jargon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Grammar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Word class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structures (simple, complex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, compound)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Sentence types (statements, questions)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Phonetics/ Phonology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Alliteration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Onomatopoeia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Rhyme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Rhythm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particular sounds 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2995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Graphology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Layout &amp; Organisation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Font size &amp;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style</a:t>
                      </a:r>
                    </a:p>
                    <a:p>
                      <a:pPr algn="l">
                        <a:buFont typeface="Wingdings"/>
                        <a:buChar char="þ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 Use of images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214343" y="-357188"/>
            <a:ext cx="8715375" cy="1470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Analysing Language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572132" y="1500174"/>
            <a:ext cx="3357586" cy="385765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Analyse how language is used effectively in your text to meet the demands of its genre, audience and purpose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Bevel 4"/>
          <p:cNvSpPr/>
          <p:nvPr/>
        </p:nvSpPr>
        <p:spPr>
          <a:xfrm rot="21196684">
            <a:off x="5004048" y="5805264"/>
            <a:ext cx="864096" cy="79208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Q</a:t>
            </a:r>
            <a:endParaRPr lang="en-US" b="1" dirty="0"/>
          </a:p>
        </p:txBody>
      </p:sp>
      <p:sp>
        <p:nvSpPr>
          <p:cNvPr id="6" name="Bevel 5"/>
          <p:cNvSpPr/>
          <p:nvPr/>
        </p:nvSpPr>
        <p:spPr>
          <a:xfrm rot="332890">
            <a:off x="5724128" y="5373216"/>
            <a:ext cx="864096" cy="79208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W</a:t>
            </a:r>
            <a:endParaRPr lang="en-US" b="1" dirty="0"/>
          </a:p>
        </p:txBody>
      </p:sp>
      <p:sp>
        <p:nvSpPr>
          <p:cNvPr id="7" name="Bevel 6"/>
          <p:cNvSpPr/>
          <p:nvPr/>
        </p:nvSpPr>
        <p:spPr>
          <a:xfrm rot="20817833">
            <a:off x="6372200" y="5877272"/>
            <a:ext cx="864096" cy="79208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E</a:t>
            </a:r>
            <a:endParaRPr lang="en-US" b="1" dirty="0"/>
          </a:p>
        </p:txBody>
      </p:sp>
      <p:sp>
        <p:nvSpPr>
          <p:cNvPr id="8" name="Bevel 7"/>
          <p:cNvSpPr/>
          <p:nvPr/>
        </p:nvSpPr>
        <p:spPr>
          <a:xfrm rot="648417">
            <a:off x="7092280" y="5373216"/>
            <a:ext cx="864096" cy="79208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R</a:t>
            </a:r>
            <a:endParaRPr lang="en-US" b="1" dirty="0"/>
          </a:p>
        </p:txBody>
      </p:sp>
      <p:sp>
        <p:nvSpPr>
          <p:cNvPr id="9" name="Bevel 8"/>
          <p:cNvSpPr/>
          <p:nvPr/>
        </p:nvSpPr>
        <p:spPr>
          <a:xfrm rot="21137051">
            <a:off x="7740352" y="5877272"/>
            <a:ext cx="864096" cy="79208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T</a:t>
            </a:r>
            <a:endParaRPr lang="en-US" b="1" dirty="0"/>
          </a:p>
        </p:txBody>
      </p:sp>
      <p:sp>
        <p:nvSpPr>
          <p:cNvPr id="10" name="Bevel 9"/>
          <p:cNvSpPr/>
          <p:nvPr/>
        </p:nvSpPr>
        <p:spPr>
          <a:xfrm rot="488670">
            <a:off x="8100392" y="5229200"/>
            <a:ext cx="864096" cy="79208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714348" y="714356"/>
            <a:ext cx="7772400" cy="5429288"/>
          </a:xfrm>
        </p:spPr>
        <p:txBody>
          <a:bodyPr>
            <a:normAutofit fontScale="90000"/>
          </a:bodyPr>
          <a:lstStyle/>
          <a:p>
            <a:pPr algn="l"/>
            <a:r>
              <a:rPr lang="en-GB" sz="2800" dirty="0" smtClean="0">
                <a:latin typeface="Calibri" pitchFamily="34" charset="0"/>
              </a:rPr>
              <a:t>Learning Objective: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To know how the course is structured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To recognise the difference between being a user of the English Language and being a student of the English Language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/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</a:rPr>
              <a:t>Success Criteria:</a:t>
            </a:r>
            <a:br>
              <a:rPr lang="en-GB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know the types of topics we will do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can explain my understanding of ideas as a user of English Language</a:t>
            </a:r>
            <a:r>
              <a:rPr lang="en-US" sz="2800" dirty="0" smtClean="0">
                <a:latin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</a:rPr>
            </a:br>
            <a:r>
              <a:rPr lang="en-GB" sz="2800" dirty="0" smtClean="0">
                <a:latin typeface="Calibri" pitchFamily="34" charset="0"/>
                <a:sym typeface="Wingdings"/>
              </a:rPr>
              <a:t> </a:t>
            </a:r>
            <a:r>
              <a:rPr lang="en-GB" sz="2800" dirty="0" smtClean="0">
                <a:latin typeface="Calibri" pitchFamily="34" charset="0"/>
              </a:rPr>
              <a:t>I discover my META-LINGUISTIC potential and start thinking about language as a student, rather than just a speaker</a:t>
            </a:r>
            <a:br>
              <a:rPr lang="en-GB" sz="2800" dirty="0" smtClean="0">
                <a:latin typeface="Calibri" pitchFamily="34" charset="0"/>
              </a:rPr>
            </a:br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reative-writing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20088">
            <a:off x="6290127" y="280856"/>
            <a:ext cx="2419350" cy="3333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Content Placeholder 3" descr="creativeWritin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s (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74650">
            <a:off x="214282" y="1000108"/>
            <a:ext cx="2895600" cy="1581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blog-ink-quill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0" y="3724275"/>
            <a:ext cx="2190750" cy="3133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62158">
            <a:off x="214282" y="4714884"/>
            <a:ext cx="2390775" cy="1914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0"/>
            <a:ext cx="17924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/>
              <a:t>ENGB2</a:t>
            </a:r>
            <a:endParaRPr lang="en-GB" sz="4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571736" y="357166"/>
            <a:ext cx="37480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smtClean="0"/>
              <a:t>Creating Texts</a:t>
            </a:r>
            <a:endParaRPr lang="en-GB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-285784" y="642918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 ENGLISH LANGUAGE</a:t>
            </a:r>
            <a:endParaRPr kumimoji="0" lang="en-GB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ENGB2: CREATING TEXTS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Finding Your Voice: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Reading and Writing in Different Genres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Research and Analysis Project</a:t>
            </a:r>
            <a:endParaRPr kumimoji="0" lang="en-GB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Summer 2013</a:t>
            </a:r>
            <a:endParaRPr kumimoji="0" lang="en-GB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14290"/>
            <a:ext cx="41386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Widening Your Reading</a:t>
            </a:r>
            <a:endParaRPr kumimoji="0" lang="en-GB" sz="32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4282" y="1071546"/>
            <a:ext cx="79296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Over the holidays we need you to read and experience a wide range of different texts, many of which you will be exploring and potentially writing in preparation for your coursework.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14282" y="2857496"/>
            <a:ext cx="74295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One of the best sources for different types of writing is the broadsheet newspaper; publications such as </a:t>
            </a:r>
            <a:r>
              <a:rPr kumimoji="0" lang="en-GB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Independent, The Guardian, The Observer, The Telegraph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kumimoji="0" lang="en-GB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Times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have a really wide range of material, 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especially at the weekends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when, in addition to the usual news reports and features, they include magazines and supplements on areas such as travel, the family, sport, culture (reviews/features on books, theatre, film and music) and sometimes specialist features on food etc. 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6" grpId="0"/>
      <p:bldP spid="10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214678" y="0"/>
            <a:ext cx="23775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Your Task</a:t>
            </a:r>
            <a:endParaRPr kumimoji="0" lang="en-GB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42910" y="1643050"/>
            <a:ext cx="771527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You are going to compile a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language scrapbook of different types of text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found in a broadsheet newspaper. You can also add in some texts from other sources as well e.g. charity campaign letters from the post at home; music reviews from specialist magazines; and a short story or opening chapter from a novel.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Also include any genres that you particularly enjoy reading or writing.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7" grpId="0"/>
      <p:bldP spid="4505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445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/>
              <a:t>The Process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3000364" y="142852"/>
            <a:ext cx="4572000" cy="120032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400" b="1" dirty="0" smtClean="0"/>
              <a:t>Study a genre through reading different style samples from that genre.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28596" y="1643050"/>
            <a:ext cx="4780861" cy="40011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sz="2000" b="1" dirty="0" smtClean="0"/>
              <a:t>Focus on a key style sample to deconstruct.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5852" y="2428868"/>
            <a:ext cx="1571620" cy="175432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 smtClean="0"/>
              <a:t>Analyse how the writer uses language linking observations to GRAMPS.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29322" y="2143116"/>
            <a:ext cx="1285868" cy="203132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 smtClean="0"/>
              <a:t>Use our geeky language framework to support precise analysis.</a:t>
            </a:r>
          </a:p>
        </p:txBody>
      </p:sp>
      <p:sp>
        <p:nvSpPr>
          <p:cNvPr id="7" name="Rectangle 6"/>
          <p:cNvSpPr/>
          <p:nvPr/>
        </p:nvSpPr>
        <p:spPr>
          <a:xfrm>
            <a:off x="214282" y="4572008"/>
            <a:ext cx="6982553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sz="2800" b="1" dirty="0" smtClean="0"/>
              <a:t>Now we know the key features of the genre...</a:t>
            </a:r>
            <a:endParaRPr lang="en-GB" sz="2800" dirty="0"/>
          </a:p>
        </p:txBody>
      </p:sp>
      <p:sp>
        <p:nvSpPr>
          <p:cNvPr id="8" name="Rectangle 7"/>
          <p:cNvSpPr/>
          <p:nvPr/>
        </p:nvSpPr>
        <p:spPr>
          <a:xfrm>
            <a:off x="4286248" y="5357826"/>
            <a:ext cx="4572000" cy="120032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400" b="1" dirty="0" smtClean="0"/>
              <a:t>...we can write our own piece in that genre but on a different subject.</a:t>
            </a:r>
          </a:p>
        </p:txBody>
      </p:sp>
      <p:sp>
        <p:nvSpPr>
          <p:cNvPr id="10" name="Curved Left Arrow 9"/>
          <p:cNvSpPr/>
          <p:nvPr/>
        </p:nvSpPr>
        <p:spPr>
          <a:xfrm>
            <a:off x="5429256" y="928670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Curved Right Arrow 10"/>
          <p:cNvSpPr/>
          <p:nvPr/>
        </p:nvSpPr>
        <p:spPr>
          <a:xfrm>
            <a:off x="214282" y="2071678"/>
            <a:ext cx="731520" cy="114471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3071802" y="3000372"/>
            <a:ext cx="2643206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urved Left Arrow 13"/>
          <p:cNvSpPr/>
          <p:nvPr/>
        </p:nvSpPr>
        <p:spPr>
          <a:xfrm>
            <a:off x="7286644" y="3000372"/>
            <a:ext cx="1017272" cy="20002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Bent Arrow 17"/>
          <p:cNvSpPr/>
          <p:nvPr/>
        </p:nvSpPr>
        <p:spPr>
          <a:xfrm flipV="1">
            <a:off x="2500298" y="5143512"/>
            <a:ext cx="1714512" cy="121444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571480"/>
            <a:ext cx="6858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Now take a look at the broadsheet newspapers on your table...</a:t>
            </a:r>
            <a:endParaRPr lang="en-GB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57225" y="3571876"/>
            <a:ext cx="6500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Have a browse through them and see how </a:t>
            </a:r>
          </a:p>
          <a:p>
            <a:r>
              <a:rPr lang="en-GB" sz="4000" b="1" dirty="0" smtClean="0"/>
              <a:t>many different types of article you can spot...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571480"/>
            <a:ext cx="75875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Let’s have a go at using our analysis process</a:t>
            </a:r>
          </a:p>
          <a:p>
            <a:r>
              <a:rPr lang="en-GB" sz="3200" b="1" dirty="0" smtClean="0"/>
              <a:t> with a new genre...</a:t>
            </a:r>
            <a:endParaRPr lang="en-GB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2976" y="2357430"/>
            <a:ext cx="69154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Read the article by Tim Key from the front of </a:t>
            </a:r>
          </a:p>
          <a:p>
            <a:r>
              <a:rPr lang="en-GB" sz="3600" b="1" dirty="0" smtClean="0"/>
              <a:t>The Independent Magazine...</a:t>
            </a:r>
            <a:endParaRPr lang="en-GB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14481" y="4572008"/>
            <a:ext cx="4500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...use your analysis grid to help you to deconstruct the text.</a:t>
            </a:r>
            <a:endParaRPr lang="en-GB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445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/>
              <a:t>The Process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3000364" y="142852"/>
            <a:ext cx="4572000" cy="120032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400" b="1" dirty="0" smtClean="0"/>
              <a:t>Study a genre through reading different style samples from that genre.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28596" y="1643050"/>
            <a:ext cx="4780861" cy="40011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sz="2000" b="1" dirty="0" smtClean="0"/>
              <a:t>Focus on a key style sample to deconstruct.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5852" y="2428868"/>
            <a:ext cx="1571620" cy="175432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 smtClean="0"/>
              <a:t>Analyse how the writer uses language linking observations to GRAMPS.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29322" y="2143116"/>
            <a:ext cx="1285868" cy="203132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 smtClean="0"/>
              <a:t>Use our geeky language framework to support precise analysis.</a:t>
            </a:r>
          </a:p>
        </p:txBody>
      </p:sp>
      <p:sp>
        <p:nvSpPr>
          <p:cNvPr id="7" name="Rectangle 6"/>
          <p:cNvSpPr/>
          <p:nvPr/>
        </p:nvSpPr>
        <p:spPr>
          <a:xfrm>
            <a:off x="214282" y="4572008"/>
            <a:ext cx="6982553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sz="2800" b="1" dirty="0" smtClean="0"/>
              <a:t>Now we know the key features of the genre...</a:t>
            </a:r>
            <a:endParaRPr lang="en-GB" sz="2800" dirty="0"/>
          </a:p>
        </p:txBody>
      </p:sp>
      <p:sp>
        <p:nvSpPr>
          <p:cNvPr id="8" name="Rectangle 7"/>
          <p:cNvSpPr/>
          <p:nvPr/>
        </p:nvSpPr>
        <p:spPr>
          <a:xfrm>
            <a:off x="4286248" y="5357826"/>
            <a:ext cx="4572000" cy="120032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400" b="1" dirty="0" smtClean="0"/>
              <a:t>...we can write our own piece in that genre but on a different subject.</a:t>
            </a:r>
          </a:p>
        </p:txBody>
      </p:sp>
      <p:sp>
        <p:nvSpPr>
          <p:cNvPr id="10" name="Curved Left Arrow 9"/>
          <p:cNvSpPr/>
          <p:nvPr/>
        </p:nvSpPr>
        <p:spPr>
          <a:xfrm>
            <a:off x="5429256" y="928670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Curved Right Arrow 10"/>
          <p:cNvSpPr/>
          <p:nvPr/>
        </p:nvSpPr>
        <p:spPr>
          <a:xfrm>
            <a:off x="214282" y="2071678"/>
            <a:ext cx="731520" cy="114471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3071802" y="3000372"/>
            <a:ext cx="2643206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urved Left Arrow 13"/>
          <p:cNvSpPr/>
          <p:nvPr/>
        </p:nvSpPr>
        <p:spPr>
          <a:xfrm>
            <a:off x="7286644" y="3000372"/>
            <a:ext cx="1017272" cy="20002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Bent Arrow 17"/>
          <p:cNvSpPr/>
          <p:nvPr/>
        </p:nvSpPr>
        <p:spPr>
          <a:xfrm flipV="1">
            <a:off x="2500298" y="5143512"/>
            <a:ext cx="1714512" cy="121444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 noChangeArrowheads="1"/>
          </p:cNvPicPr>
          <p:nvPr/>
        </p:nvPicPr>
        <p:blipFill>
          <a:blip r:embed="rId2"/>
          <a:srcRect l="1169" t="18166" r="4501" b="27658"/>
          <a:stretch>
            <a:fillRect/>
          </a:stretch>
        </p:blipFill>
        <p:spPr bwMode="auto">
          <a:xfrm>
            <a:off x="642910" y="714356"/>
            <a:ext cx="742955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/>
          <p:cNvPicPr>
            <a:picLocks noChangeAspect="1" noChangeArrowheads="1"/>
          </p:cNvPicPr>
          <p:nvPr/>
        </p:nvPicPr>
        <p:blipFill>
          <a:blip r:embed="rId2"/>
          <a:srcRect l="1300" t="20459" r="4594" b="16579"/>
          <a:stretch>
            <a:fillRect/>
          </a:stretch>
        </p:blipFill>
        <p:spPr bwMode="auto">
          <a:xfrm>
            <a:off x="1500166" y="1142984"/>
            <a:ext cx="625951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7"/>
          <p:cNvPicPr>
            <a:picLocks noChangeAspect="1" noChangeArrowheads="1"/>
          </p:cNvPicPr>
          <p:nvPr/>
        </p:nvPicPr>
        <p:blipFill>
          <a:blip r:embed="rId2"/>
          <a:srcRect l="1434" t="18520" r="5168" b="10904"/>
          <a:stretch>
            <a:fillRect/>
          </a:stretch>
        </p:blipFill>
        <p:spPr bwMode="auto">
          <a:xfrm>
            <a:off x="571472" y="500042"/>
            <a:ext cx="7715304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7"/>
          <p:cNvPicPr>
            <a:picLocks noChangeAspect="1" noChangeArrowheads="1"/>
          </p:cNvPicPr>
          <p:nvPr/>
        </p:nvPicPr>
        <p:blipFill>
          <a:blip r:embed="rId2"/>
          <a:srcRect l="15271" t="18520" r="36301" b="10904"/>
          <a:stretch>
            <a:fillRect/>
          </a:stretch>
        </p:blipFill>
        <p:spPr bwMode="auto">
          <a:xfrm>
            <a:off x="1142976" y="0"/>
            <a:ext cx="7143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0"/>
          <p:cNvPicPr>
            <a:picLocks noChangeAspect="1" noChangeArrowheads="1"/>
          </p:cNvPicPr>
          <p:nvPr/>
        </p:nvPicPr>
        <p:blipFill>
          <a:blip r:embed="rId2"/>
          <a:srcRect l="1170" t="18343" r="36796" b="9140"/>
          <a:stretch>
            <a:fillRect/>
          </a:stretch>
        </p:blipFill>
        <p:spPr bwMode="auto">
          <a:xfrm>
            <a:off x="1000100" y="0"/>
            <a:ext cx="67866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3"/>
          <p:cNvPicPr>
            <a:picLocks noChangeAspect="1" noChangeArrowheads="1"/>
          </p:cNvPicPr>
          <p:nvPr/>
        </p:nvPicPr>
        <p:blipFill>
          <a:blip r:embed="rId2"/>
          <a:srcRect l="14020" t="18033" r="36770" b="53483"/>
          <a:stretch>
            <a:fillRect/>
          </a:stretch>
        </p:blipFill>
        <p:spPr bwMode="auto">
          <a:xfrm>
            <a:off x="1571604" y="857232"/>
            <a:ext cx="592935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928794" y="1428736"/>
            <a:ext cx="492922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SUBMISSION DATE: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THURSDAY 5</a:t>
            </a:r>
            <a:r>
              <a:rPr kumimoji="0" lang="en-GB" sz="48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kumimoji="0" lang="en-GB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SEPTEMBER 2013</a:t>
            </a:r>
            <a:endParaRPr kumimoji="0" lang="en-GB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Layout>
  <Type>MultipleChoice</Type>
  <ChoicesCount>5</ChoicesCount>
  <Orientation>Left</Orientation>
</Layout>
</file>

<file path=customXml/itemProps1.xml><?xml version="1.0" encoding="utf-8"?>
<ds:datastoreItem xmlns:ds="http://schemas.openxmlformats.org/officeDocument/2006/customXml" ds:itemID="{61E53F51-7761-435D-B646-CABFBA3247E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</TotalTime>
  <Words>2072</Words>
  <Application>Microsoft Office PowerPoint</Application>
  <PresentationFormat>On-screen Show (4:3)</PresentationFormat>
  <Paragraphs>445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 Level English Language</vt:lpstr>
      <vt:lpstr>Slide 2</vt:lpstr>
      <vt:lpstr>What is it?</vt:lpstr>
      <vt:lpstr>Slide 4</vt:lpstr>
      <vt:lpstr>Learning Objective: To know how the course is structured To recognise the difference between being a user of the English Language and being a student of the English Language  Success Criteria:  I know the types of topics we will do  I can explain my understanding of ideas as a user of English Language  I discover my META-LINGUISTIC potential and start thinking about language as a student, rather than just a speaker </vt:lpstr>
      <vt:lpstr>Slide 6</vt:lpstr>
      <vt:lpstr>Text Type: Lucky Dip</vt:lpstr>
      <vt:lpstr>Analysing Language: An Introduction</vt:lpstr>
      <vt:lpstr>Slide 9</vt:lpstr>
      <vt:lpstr>Analysing Language: An Introduction</vt:lpstr>
      <vt:lpstr>Let’s look at some of your writing for the key linguistic features</vt:lpstr>
      <vt:lpstr>Homework: For next lesson, review and consolidate the analysing language grid in preparation for tomorrow’s lesson</vt:lpstr>
      <vt:lpstr>Learning Objective: To know how the course is structured To recognise the difference between being a user of the English Language and being a student of the English Language  Success Criteria:  I know the types of topics we will do  I can explain my understanding of ideas as a user of English Language  I discover my META-LINGUISTIC potential and start thinking about language as a student, rather than just a speaker </vt:lpstr>
      <vt:lpstr>Revision: Analysing Language</vt:lpstr>
      <vt:lpstr>Revision: Analysing Language</vt:lpstr>
      <vt:lpstr>Revision: Analysing Language</vt:lpstr>
      <vt:lpstr>Revision: Analysing Language</vt:lpstr>
      <vt:lpstr>Revision: Analysing Language</vt:lpstr>
      <vt:lpstr>Revision: Analysing Language</vt:lpstr>
      <vt:lpstr>Revision: Analysing Language</vt:lpstr>
      <vt:lpstr>Analysing Language</vt:lpstr>
      <vt:lpstr>Slide 22</vt:lpstr>
      <vt:lpstr>Analysing Language: An Introduction</vt:lpstr>
      <vt:lpstr>Slide 24</vt:lpstr>
      <vt:lpstr>Slide 25</vt:lpstr>
      <vt:lpstr>Learning Objective: To know how the course is structured To recognise the difference between being a user of the English Language and being a student of the English Language  Success Criteria:  I know the types of topics we will do  I can explain my understanding of ideas as a user of English Language  I discover my META-LINGUISTIC potential and start thinking about language as a student, rather than just a speaker 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Level English Language</dc:title>
  <dc:creator>Admin</dc:creator>
  <cp:lastModifiedBy>Teacher</cp:lastModifiedBy>
  <cp:revision>21</cp:revision>
  <dcterms:created xsi:type="dcterms:W3CDTF">2012-06-23T15:38:07Z</dcterms:created>
  <dcterms:modified xsi:type="dcterms:W3CDTF">2013-07-17T13:14:01Z</dcterms:modified>
</cp:coreProperties>
</file>