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 id="2147483660" r:id="rId2"/>
    <p:sldMasterId id="2147483669" r:id="rId3"/>
    <p:sldMasterId id="2147483683" r:id="rId4"/>
    <p:sldMasterId id="2147483697" r:id="rId5"/>
  </p:sldMasterIdLst>
  <p:notesMasterIdLst>
    <p:notesMasterId r:id="rId22"/>
  </p:notesMasterIdLst>
  <p:sldIdLst>
    <p:sldId id="256" r:id="rId6"/>
    <p:sldId id="258" r:id="rId7"/>
    <p:sldId id="259" r:id="rId8"/>
    <p:sldId id="260" r:id="rId9"/>
    <p:sldId id="262" r:id="rId10"/>
    <p:sldId id="263" r:id="rId11"/>
    <p:sldId id="264" r:id="rId12"/>
    <p:sldId id="265" r:id="rId13"/>
    <p:sldId id="266" r:id="rId14"/>
    <p:sldId id="269" r:id="rId15"/>
    <p:sldId id="268" r:id="rId16"/>
    <p:sldId id="271" r:id="rId17"/>
    <p:sldId id="272" r:id="rId18"/>
    <p:sldId id="274" r:id="rId19"/>
    <p:sldId id="273" r:id="rId20"/>
    <p:sldId id="270" r:id="rId2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C4397"/>
    <a:srgbClr val="53545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883" autoAdjust="0"/>
    <p:restoredTop sz="94464" autoAdjust="0"/>
  </p:normalViewPr>
  <p:slideViewPr>
    <p:cSldViewPr snapToGrid="0" snapToObjects="1">
      <p:cViewPr>
        <p:scale>
          <a:sx n="100" d="100"/>
          <a:sy n="100" d="100"/>
        </p:scale>
        <p:origin x="-78" y="-78"/>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9C0CC0-CA49-4BDC-AD63-F00BFBA3E6BD}" type="datetimeFigureOut">
              <a:rPr lang="en-GB" smtClean="0"/>
              <a:pPr/>
              <a:t>12/06/2013</a:t>
            </a:fld>
            <a:endParaRPr lang="en-GB" dirty="0"/>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5A7884-5803-423B-8F03-B599AF1A6E16}" type="slidenum">
              <a:rPr lang="en-GB" smtClean="0"/>
              <a:pPr/>
              <a:t>‹#›</a:t>
            </a:fld>
            <a:endParaRPr lang="en-GB" dirty="0"/>
          </a:p>
        </p:txBody>
      </p:sp>
    </p:spTree>
    <p:extLst>
      <p:ext uri="{BB962C8B-B14F-4D97-AF65-F5344CB8AC3E}">
        <p14:creationId xmlns:p14="http://schemas.microsoft.com/office/powerpoint/2010/main" xmlns="" val="1730152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15A7884-5803-423B-8F03-B599AF1A6E16}" type="slidenum">
              <a:rPr lang="en-GB" smtClean="0"/>
              <a:pPr/>
              <a:t>1</a:t>
            </a:fld>
            <a:endParaRPr lang="en-GB" dirty="0"/>
          </a:p>
        </p:txBody>
      </p:sp>
    </p:spTree>
    <p:extLst>
      <p:ext uri="{BB962C8B-B14F-4D97-AF65-F5344CB8AC3E}">
        <p14:creationId xmlns:p14="http://schemas.microsoft.com/office/powerpoint/2010/main" xmlns="" val="9603079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22338" eaLnBrk="0" hangingPunct="0">
              <a:defRPr sz="1600">
                <a:solidFill>
                  <a:schemeClr val="tx1"/>
                </a:solidFill>
                <a:latin typeface="Arial" charset="0"/>
              </a:defRPr>
            </a:lvl1pPr>
            <a:lvl2pPr marL="742950" indent="-285750" defTabSz="922338" eaLnBrk="0" hangingPunct="0">
              <a:defRPr sz="1600">
                <a:solidFill>
                  <a:schemeClr val="tx1"/>
                </a:solidFill>
                <a:latin typeface="Arial" charset="0"/>
              </a:defRPr>
            </a:lvl2pPr>
            <a:lvl3pPr marL="1143000" indent="-228600" defTabSz="922338" eaLnBrk="0" hangingPunct="0">
              <a:defRPr sz="1600">
                <a:solidFill>
                  <a:schemeClr val="tx1"/>
                </a:solidFill>
                <a:latin typeface="Arial" charset="0"/>
              </a:defRPr>
            </a:lvl3pPr>
            <a:lvl4pPr marL="1600200" indent="-228600" defTabSz="922338" eaLnBrk="0" hangingPunct="0">
              <a:defRPr sz="1600">
                <a:solidFill>
                  <a:schemeClr val="tx1"/>
                </a:solidFill>
                <a:latin typeface="Arial" charset="0"/>
              </a:defRPr>
            </a:lvl4pPr>
            <a:lvl5pPr marL="2057400" indent="-228600" defTabSz="922338" eaLnBrk="0" hangingPunct="0">
              <a:defRPr sz="1600">
                <a:solidFill>
                  <a:schemeClr val="tx1"/>
                </a:solidFill>
                <a:latin typeface="Arial" charset="0"/>
              </a:defRPr>
            </a:lvl5pPr>
            <a:lvl6pPr marL="2514600" indent="-228600" algn="ctr" defTabSz="922338" eaLnBrk="0" fontAlgn="base" hangingPunct="0">
              <a:spcBef>
                <a:spcPct val="0"/>
              </a:spcBef>
              <a:spcAft>
                <a:spcPct val="0"/>
              </a:spcAft>
              <a:defRPr sz="1600">
                <a:solidFill>
                  <a:schemeClr val="tx1"/>
                </a:solidFill>
                <a:latin typeface="Arial" charset="0"/>
              </a:defRPr>
            </a:lvl6pPr>
            <a:lvl7pPr marL="2971800" indent="-228600" algn="ctr" defTabSz="922338" eaLnBrk="0" fontAlgn="base" hangingPunct="0">
              <a:spcBef>
                <a:spcPct val="0"/>
              </a:spcBef>
              <a:spcAft>
                <a:spcPct val="0"/>
              </a:spcAft>
              <a:defRPr sz="1600">
                <a:solidFill>
                  <a:schemeClr val="tx1"/>
                </a:solidFill>
                <a:latin typeface="Arial" charset="0"/>
              </a:defRPr>
            </a:lvl7pPr>
            <a:lvl8pPr marL="3429000" indent="-228600" algn="ctr" defTabSz="922338" eaLnBrk="0" fontAlgn="base" hangingPunct="0">
              <a:spcBef>
                <a:spcPct val="0"/>
              </a:spcBef>
              <a:spcAft>
                <a:spcPct val="0"/>
              </a:spcAft>
              <a:defRPr sz="1600">
                <a:solidFill>
                  <a:schemeClr val="tx1"/>
                </a:solidFill>
                <a:latin typeface="Arial" charset="0"/>
              </a:defRPr>
            </a:lvl8pPr>
            <a:lvl9pPr marL="3886200" indent="-228600" algn="ctr" defTabSz="922338" eaLnBrk="0" fontAlgn="base" hangingPunct="0">
              <a:spcBef>
                <a:spcPct val="0"/>
              </a:spcBef>
              <a:spcAft>
                <a:spcPct val="0"/>
              </a:spcAft>
              <a:defRPr sz="1600">
                <a:solidFill>
                  <a:schemeClr val="tx1"/>
                </a:solidFill>
                <a:latin typeface="Arial" charset="0"/>
              </a:defRPr>
            </a:lvl9pPr>
          </a:lstStyle>
          <a:p>
            <a:pPr eaLnBrk="1" hangingPunct="1"/>
            <a:fld id="{C37F923C-34BD-4D0D-9555-34770B2891C0}" type="slidenum">
              <a:rPr lang="en-GB" sz="1200">
                <a:solidFill>
                  <a:prstClr val="black"/>
                </a:solidFill>
              </a:rPr>
              <a:pPr eaLnBrk="1" hangingPunct="1"/>
              <a:t>10</a:t>
            </a:fld>
            <a:endParaRPr lang="en-GB" sz="1200" dirty="0">
              <a:solidFill>
                <a:prstClr val="black"/>
              </a:solidFill>
            </a:endParaRPr>
          </a:p>
        </p:txBody>
      </p:sp>
      <p:sp>
        <p:nvSpPr>
          <p:cNvPr id="31747" name="Rectangle 2"/>
          <p:cNvSpPr>
            <a:spLocks noGrp="1" noRot="1" noChangeAspect="1" noChangeArrowheads="1" noTextEdit="1"/>
          </p:cNvSpPr>
          <p:nvPr>
            <p:ph type="sldImg"/>
          </p:nvPr>
        </p:nvSpPr>
        <p:spPr>
          <a:xfrm>
            <a:off x="952500" y="685800"/>
            <a:ext cx="4953000" cy="3429000"/>
          </a:xfrm>
          <a:ln/>
        </p:spPr>
      </p:sp>
      <p:sp>
        <p:nvSpPr>
          <p:cNvPr id="31748"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defTabSz="922338" eaLnBrk="0" hangingPunct="0">
              <a:defRPr sz="1600">
                <a:solidFill>
                  <a:schemeClr val="tx1"/>
                </a:solidFill>
                <a:latin typeface="Arial" charset="0"/>
              </a:defRPr>
            </a:lvl1pPr>
            <a:lvl2pPr marL="742950" indent="-285750" defTabSz="922338" eaLnBrk="0" hangingPunct="0">
              <a:defRPr sz="1600">
                <a:solidFill>
                  <a:schemeClr val="tx1"/>
                </a:solidFill>
                <a:latin typeface="Arial" charset="0"/>
              </a:defRPr>
            </a:lvl2pPr>
            <a:lvl3pPr marL="1143000" indent="-228600" defTabSz="922338" eaLnBrk="0" hangingPunct="0">
              <a:defRPr sz="1600">
                <a:solidFill>
                  <a:schemeClr val="tx1"/>
                </a:solidFill>
                <a:latin typeface="Arial" charset="0"/>
              </a:defRPr>
            </a:lvl3pPr>
            <a:lvl4pPr marL="1600200" indent="-228600" defTabSz="922338" eaLnBrk="0" hangingPunct="0">
              <a:defRPr sz="1600">
                <a:solidFill>
                  <a:schemeClr val="tx1"/>
                </a:solidFill>
                <a:latin typeface="Arial" charset="0"/>
              </a:defRPr>
            </a:lvl4pPr>
            <a:lvl5pPr marL="2057400" indent="-228600" defTabSz="922338" eaLnBrk="0" hangingPunct="0">
              <a:defRPr sz="1600">
                <a:solidFill>
                  <a:schemeClr val="tx1"/>
                </a:solidFill>
                <a:latin typeface="Arial" charset="0"/>
              </a:defRPr>
            </a:lvl5pPr>
            <a:lvl6pPr marL="2514600" indent="-228600" algn="ctr" defTabSz="922338" eaLnBrk="0" fontAlgn="base" hangingPunct="0">
              <a:spcBef>
                <a:spcPct val="0"/>
              </a:spcBef>
              <a:spcAft>
                <a:spcPct val="0"/>
              </a:spcAft>
              <a:defRPr sz="1600">
                <a:solidFill>
                  <a:schemeClr val="tx1"/>
                </a:solidFill>
                <a:latin typeface="Arial" charset="0"/>
              </a:defRPr>
            </a:lvl6pPr>
            <a:lvl7pPr marL="2971800" indent="-228600" algn="ctr" defTabSz="922338" eaLnBrk="0" fontAlgn="base" hangingPunct="0">
              <a:spcBef>
                <a:spcPct val="0"/>
              </a:spcBef>
              <a:spcAft>
                <a:spcPct val="0"/>
              </a:spcAft>
              <a:defRPr sz="1600">
                <a:solidFill>
                  <a:schemeClr val="tx1"/>
                </a:solidFill>
                <a:latin typeface="Arial" charset="0"/>
              </a:defRPr>
            </a:lvl7pPr>
            <a:lvl8pPr marL="3429000" indent="-228600" algn="ctr" defTabSz="922338" eaLnBrk="0" fontAlgn="base" hangingPunct="0">
              <a:spcBef>
                <a:spcPct val="0"/>
              </a:spcBef>
              <a:spcAft>
                <a:spcPct val="0"/>
              </a:spcAft>
              <a:defRPr sz="1600">
                <a:solidFill>
                  <a:schemeClr val="tx1"/>
                </a:solidFill>
                <a:latin typeface="Arial" charset="0"/>
              </a:defRPr>
            </a:lvl8pPr>
            <a:lvl9pPr marL="3886200" indent="-228600" algn="ctr" defTabSz="922338" eaLnBrk="0" fontAlgn="base" hangingPunct="0">
              <a:spcBef>
                <a:spcPct val="0"/>
              </a:spcBef>
              <a:spcAft>
                <a:spcPct val="0"/>
              </a:spcAft>
              <a:defRPr sz="1600">
                <a:solidFill>
                  <a:schemeClr val="tx1"/>
                </a:solidFill>
                <a:latin typeface="Arial" charset="0"/>
              </a:defRPr>
            </a:lvl9pPr>
          </a:lstStyle>
          <a:p>
            <a:pPr eaLnBrk="1" hangingPunct="1"/>
            <a:fld id="{D9D88DAA-6694-40A7-B973-5F0B73FAA71F}" type="slidenum">
              <a:rPr lang="en-GB" sz="1200" smtClean="0"/>
              <a:pPr eaLnBrk="1" hangingPunct="1"/>
              <a:t>11</a:t>
            </a:fld>
            <a:endParaRPr lang="en-GB" sz="1200" dirty="0" smtClean="0"/>
          </a:p>
        </p:txBody>
      </p:sp>
      <p:sp>
        <p:nvSpPr>
          <p:cNvPr id="32771" name="Rectangle 2"/>
          <p:cNvSpPr>
            <a:spLocks noGrp="1" noRot="1" noChangeAspect="1" noChangeArrowheads="1" noTextEdit="1"/>
          </p:cNvSpPr>
          <p:nvPr>
            <p:ph type="sldImg"/>
          </p:nvPr>
        </p:nvSpPr>
        <p:spPr>
          <a:xfrm>
            <a:off x="952500" y="685800"/>
            <a:ext cx="4953000" cy="3429000"/>
          </a:xfrm>
          <a:ln/>
        </p:spPr>
      </p:sp>
      <p:sp>
        <p:nvSpPr>
          <p:cNvPr id="3277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22338" eaLnBrk="0" hangingPunct="0">
              <a:defRPr sz="1600">
                <a:solidFill>
                  <a:schemeClr val="tx1"/>
                </a:solidFill>
                <a:latin typeface="Arial" charset="0"/>
              </a:defRPr>
            </a:lvl1pPr>
            <a:lvl2pPr marL="742950" indent="-285750" defTabSz="922338" eaLnBrk="0" hangingPunct="0">
              <a:defRPr sz="1600">
                <a:solidFill>
                  <a:schemeClr val="tx1"/>
                </a:solidFill>
                <a:latin typeface="Arial" charset="0"/>
              </a:defRPr>
            </a:lvl2pPr>
            <a:lvl3pPr marL="1143000" indent="-228600" defTabSz="922338" eaLnBrk="0" hangingPunct="0">
              <a:defRPr sz="1600">
                <a:solidFill>
                  <a:schemeClr val="tx1"/>
                </a:solidFill>
                <a:latin typeface="Arial" charset="0"/>
              </a:defRPr>
            </a:lvl3pPr>
            <a:lvl4pPr marL="1600200" indent="-228600" defTabSz="922338" eaLnBrk="0" hangingPunct="0">
              <a:defRPr sz="1600">
                <a:solidFill>
                  <a:schemeClr val="tx1"/>
                </a:solidFill>
                <a:latin typeface="Arial" charset="0"/>
              </a:defRPr>
            </a:lvl4pPr>
            <a:lvl5pPr marL="2057400" indent="-228600" defTabSz="922338" eaLnBrk="0" hangingPunct="0">
              <a:defRPr sz="1600">
                <a:solidFill>
                  <a:schemeClr val="tx1"/>
                </a:solidFill>
                <a:latin typeface="Arial" charset="0"/>
              </a:defRPr>
            </a:lvl5pPr>
            <a:lvl6pPr marL="2514600" indent="-228600" algn="ctr" defTabSz="922338" eaLnBrk="0" fontAlgn="base" hangingPunct="0">
              <a:spcBef>
                <a:spcPct val="0"/>
              </a:spcBef>
              <a:spcAft>
                <a:spcPct val="0"/>
              </a:spcAft>
              <a:defRPr sz="1600">
                <a:solidFill>
                  <a:schemeClr val="tx1"/>
                </a:solidFill>
                <a:latin typeface="Arial" charset="0"/>
              </a:defRPr>
            </a:lvl6pPr>
            <a:lvl7pPr marL="2971800" indent="-228600" algn="ctr" defTabSz="922338" eaLnBrk="0" fontAlgn="base" hangingPunct="0">
              <a:spcBef>
                <a:spcPct val="0"/>
              </a:spcBef>
              <a:spcAft>
                <a:spcPct val="0"/>
              </a:spcAft>
              <a:defRPr sz="1600">
                <a:solidFill>
                  <a:schemeClr val="tx1"/>
                </a:solidFill>
                <a:latin typeface="Arial" charset="0"/>
              </a:defRPr>
            </a:lvl7pPr>
            <a:lvl8pPr marL="3429000" indent="-228600" algn="ctr" defTabSz="922338" eaLnBrk="0" fontAlgn="base" hangingPunct="0">
              <a:spcBef>
                <a:spcPct val="0"/>
              </a:spcBef>
              <a:spcAft>
                <a:spcPct val="0"/>
              </a:spcAft>
              <a:defRPr sz="1600">
                <a:solidFill>
                  <a:schemeClr val="tx1"/>
                </a:solidFill>
                <a:latin typeface="Arial" charset="0"/>
              </a:defRPr>
            </a:lvl8pPr>
            <a:lvl9pPr marL="3886200" indent="-228600" algn="ctr" defTabSz="922338" eaLnBrk="0" fontAlgn="base" hangingPunct="0">
              <a:spcBef>
                <a:spcPct val="0"/>
              </a:spcBef>
              <a:spcAft>
                <a:spcPct val="0"/>
              </a:spcAft>
              <a:defRPr sz="1600">
                <a:solidFill>
                  <a:schemeClr val="tx1"/>
                </a:solidFill>
                <a:latin typeface="Arial" charset="0"/>
              </a:defRPr>
            </a:lvl9pPr>
          </a:lstStyle>
          <a:p>
            <a:pPr eaLnBrk="1" hangingPunct="1"/>
            <a:fld id="{16E0A466-A593-4E1D-9105-8FEF32BFD1F7}" type="slidenum">
              <a:rPr lang="en-GB" sz="1200" smtClean="0"/>
              <a:pPr eaLnBrk="1" hangingPunct="1"/>
              <a:t>12</a:t>
            </a:fld>
            <a:endParaRPr lang="en-GB" sz="1200" dirty="0" smtClean="0"/>
          </a:p>
        </p:txBody>
      </p:sp>
      <p:sp>
        <p:nvSpPr>
          <p:cNvPr id="33795" name="Rectangle 2"/>
          <p:cNvSpPr>
            <a:spLocks noGrp="1" noRot="1" noChangeAspect="1" noChangeArrowheads="1" noTextEdit="1"/>
          </p:cNvSpPr>
          <p:nvPr>
            <p:ph type="sldImg"/>
          </p:nvPr>
        </p:nvSpPr>
        <p:spPr>
          <a:xfrm>
            <a:off x="952500" y="685800"/>
            <a:ext cx="4953000" cy="3429000"/>
          </a:xfrm>
          <a:ln/>
        </p:spPr>
      </p:sp>
      <p:sp>
        <p:nvSpPr>
          <p:cNvPr id="33796"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15A7884-5803-423B-8F03-B599AF1A6E16}" type="slidenum">
              <a:rPr lang="en-GB" smtClean="0"/>
              <a:pPr/>
              <a:t>13</a:t>
            </a:fld>
            <a:endParaRPr lang="en-GB" dirty="0"/>
          </a:p>
        </p:txBody>
      </p:sp>
    </p:spTree>
    <p:extLst>
      <p:ext uri="{BB962C8B-B14F-4D97-AF65-F5344CB8AC3E}">
        <p14:creationId xmlns:p14="http://schemas.microsoft.com/office/powerpoint/2010/main" xmlns="" val="1765773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15A7884-5803-423B-8F03-B599AF1A6E16}" type="slidenum">
              <a:rPr lang="en-GB" smtClean="0"/>
              <a:pPr/>
              <a:t>14</a:t>
            </a:fld>
            <a:endParaRPr lang="en-GB" dirty="0"/>
          </a:p>
        </p:txBody>
      </p:sp>
    </p:spTree>
    <p:extLst>
      <p:ext uri="{BB962C8B-B14F-4D97-AF65-F5344CB8AC3E}">
        <p14:creationId xmlns:p14="http://schemas.microsoft.com/office/powerpoint/2010/main" xmlns="" val="1885362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59CD3E-F10F-4E9A-B6EA-2F6824DF9C2A}" type="slidenum">
              <a:rPr lang="en-GB">
                <a:solidFill>
                  <a:prstClr val="black"/>
                </a:solidFill>
              </a:rPr>
              <a:pPr/>
              <a:t>15</a:t>
            </a:fld>
            <a:endParaRPr lang="en-GB" dirty="0">
              <a:solidFill>
                <a:prstClr val="black"/>
              </a:solidFill>
            </a:endParaRPr>
          </a:p>
        </p:txBody>
      </p:sp>
      <p:sp>
        <p:nvSpPr>
          <p:cNvPr id="158722" name="Rectangle 2"/>
          <p:cNvSpPr>
            <a:spLocks noGrp="1" noRot="1" noChangeAspect="1" noChangeArrowheads="1" noTextEdit="1"/>
          </p:cNvSpPr>
          <p:nvPr>
            <p:ph type="sldImg"/>
          </p:nvPr>
        </p:nvSpPr>
        <p:spPr>
          <a:xfrm>
            <a:off x="952500" y="685800"/>
            <a:ext cx="4953000" cy="3429000"/>
          </a:xfrm>
          <a:ln/>
        </p:spPr>
      </p:sp>
      <p:sp>
        <p:nvSpPr>
          <p:cNvPr id="1587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22338" eaLnBrk="0" hangingPunct="0">
              <a:defRPr sz="1600">
                <a:solidFill>
                  <a:schemeClr val="tx1"/>
                </a:solidFill>
                <a:latin typeface="Arial" charset="0"/>
              </a:defRPr>
            </a:lvl1pPr>
            <a:lvl2pPr marL="742950" indent="-285750" defTabSz="922338" eaLnBrk="0" hangingPunct="0">
              <a:defRPr sz="1600">
                <a:solidFill>
                  <a:schemeClr val="tx1"/>
                </a:solidFill>
                <a:latin typeface="Arial" charset="0"/>
              </a:defRPr>
            </a:lvl2pPr>
            <a:lvl3pPr marL="1143000" indent="-228600" defTabSz="922338" eaLnBrk="0" hangingPunct="0">
              <a:defRPr sz="1600">
                <a:solidFill>
                  <a:schemeClr val="tx1"/>
                </a:solidFill>
                <a:latin typeface="Arial" charset="0"/>
              </a:defRPr>
            </a:lvl3pPr>
            <a:lvl4pPr marL="1600200" indent="-228600" defTabSz="922338" eaLnBrk="0" hangingPunct="0">
              <a:defRPr sz="1600">
                <a:solidFill>
                  <a:schemeClr val="tx1"/>
                </a:solidFill>
                <a:latin typeface="Arial" charset="0"/>
              </a:defRPr>
            </a:lvl4pPr>
            <a:lvl5pPr marL="2057400" indent="-228600" defTabSz="922338" eaLnBrk="0" hangingPunct="0">
              <a:defRPr sz="1600">
                <a:solidFill>
                  <a:schemeClr val="tx1"/>
                </a:solidFill>
                <a:latin typeface="Arial" charset="0"/>
              </a:defRPr>
            </a:lvl5pPr>
            <a:lvl6pPr marL="2514600" indent="-228600" algn="ctr" defTabSz="922338" eaLnBrk="0" fontAlgn="base" hangingPunct="0">
              <a:spcBef>
                <a:spcPct val="0"/>
              </a:spcBef>
              <a:spcAft>
                <a:spcPct val="0"/>
              </a:spcAft>
              <a:defRPr sz="1600">
                <a:solidFill>
                  <a:schemeClr val="tx1"/>
                </a:solidFill>
                <a:latin typeface="Arial" charset="0"/>
              </a:defRPr>
            </a:lvl6pPr>
            <a:lvl7pPr marL="2971800" indent="-228600" algn="ctr" defTabSz="922338" eaLnBrk="0" fontAlgn="base" hangingPunct="0">
              <a:spcBef>
                <a:spcPct val="0"/>
              </a:spcBef>
              <a:spcAft>
                <a:spcPct val="0"/>
              </a:spcAft>
              <a:defRPr sz="1600">
                <a:solidFill>
                  <a:schemeClr val="tx1"/>
                </a:solidFill>
                <a:latin typeface="Arial" charset="0"/>
              </a:defRPr>
            </a:lvl7pPr>
            <a:lvl8pPr marL="3429000" indent="-228600" algn="ctr" defTabSz="922338" eaLnBrk="0" fontAlgn="base" hangingPunct="0">
              <a:spcBef>
                <a:spcPct val="0"/>
              </a:spcBef>
              <a:spcAft>
                <a:spcPct val="0"/>
              </a:spcAft>
              <a:defRPr sz="1600">
                <a:solidFill>
                  <a:schemeClr val="tx1"/>
                </a:solidFill>
                <a:latin typeface="Arial" charset="0"/>
              </a:defRPr>
            </a:lvl8pPr>
            <a:lvl9pPr marL="3886200" indent="-228600" algn="ctr" defTabSz="922338" eaLnBrk="0" fontAlgn="base" hangingPunct="0">
              <a:spcBef>
                <a:spcPct val="0"/>
              </a:spcBef>
              <a:spcAft>
                <a:spcPct val="0"/>
              </a:spcAft>
              <a:defRPr sz="1600">
                <a:solidFill>
                  <a:schemeClr val="tx1"/>
                </a:solidFill>
                <a:latin typeface="Arial" charset="0"/>
              </a:defRPr>
            </a:lvl9pPr>
          </a:lstStyle>
          <a:p>
            <a:pPr eaLnBrk="1" hangingPunct="1"/>
            <a:fld id="{77ACF100-2B47-4EBE-9367-B9B674B72175}" type="slidenum">
              <a:rPr lang="en-GB" sz="1200" smtClean="0"/>
              <a:pPr eaLnBrk="1" hangingPunct="1"/>
              <a:t>16</a:t>
            </a:fld>
            <a:endParaRPr lang="en-GB" sz="1200" dirty="0" smtClean="0"/>
          </a:p>
        </p:txBody>
      </p:sp>
      <p:sp>
        <p:nvSpPr>
          <p:cNvPr id="35843" name="Rectangle 2"/>
          <p:cNvSpPr>
            <a:spLocks noGrp="1" noRot="1" noChangeAspect="1" noChangeArrowheads="1" noTextEdit="1"/>
          </p:cNvSpPr>
          <p:nvPr>
            <p:ph type="sldImg"/>
          </p:nvPr>
        </p:nvSpPr>
        <p:spPr>
          <a:xfrm>
            <a:off x="952500" y="685800"/>
            <a:ext cx="4953000" cy="3429000"/>
          </a:xfrm>
          <a:ln/>
        </p:spPr>
      </p:sp>
      <p:sp>
        <p:nvSpPr>
          <p:cNvPr id="3584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15A7884-5803-423B-8F03-B599AF1A6E16}" type="slidenum">
              <a:rPr lang="en-GB" smtClean="0"/>
              <a:pPr/>
              <a:t>2</a:t>
            </a:fld>
            <a:endParaRPr lang="en-GB" dirty="0"/>
          </a:p>
        </p:txBody>
      </p:sp>
    </p:spTree>
    <p:extLst>
      <p:ext uri="{BB962C8B-B14F-4D97-AF65-F5344CB8AC3E}">
        <p14:creationId xmlns:p14="http://schemas.microsoft.com/office/powerpoint/2010/main" xmlns="" val="2036987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15A7884-5803-423B-8F03-B599AF1A6E16}" type="slidenum">
              <a:rPr lang="en-GB" smtClean="0"/>
              <a:pPr/>
              <a:t>3</a:t>
            </a:fld>
            <a:endParaRPr lang="en-GB" dirty="0"/>
          </a:p>
        </p:txBody>
      </p:sp>
    </p:spTree>
    <p:extLst>
      <p:ext uri="{BB962C8B-B14F-4D97-AF65-F5344CB8AC3E}">
        <p14:creationId xmlns:p14="http://schemas.microsoft.com/office/powerpoint/2010/main" xmlns="" val="238305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15A7884-5803-423B-8F03-B599AF1A6E16}" type="slidenum">
              <a:rPr lang="en-GB" smtClean="0"/>
              <a:pPr/>
              <a:t>4</a:t>
            </a:fld>
            <a:endParaRPr lang="en-GB" dirty="0"/>
          </a:p>
        </p:txBody>
      </p:sp>
    </p:spTree>
    <p:extLst>
      <p:ext uri="{BB962C8B-B14F-4D97-AF65-F5344CB8AC3E}">
        <p14:creationId xmlns:p14="http://schemas.microsoft.com/office/powerpoint/2010/main" xmlns="" val="2952826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22338" eaLnBrk="0" hangingPunct="0">
              <a:defRPr sz="1600">
                <a:solidFill>
                  <a:schemeClr val="tx1"/>
                </a:solidFill>
                <a:latin typeface="Arial" charset="0"/>
              </a:defRPr>
            </a:lvl1pPr>
            <a:lvl2pPr marL="742950" indent="-285750" defTabSz="922338" eaLnBrk="0" hangingPunct="0">
              <a:defRPr sz="1600">
                <a:solidFill>
                  <a:schemeClr val="tx1"/>
                </a:solidFill>
                <a:latin typeface="Arial" charset="0"/>
              </a:defRPr>
            </a:lvl2pPr>
            <a:lvl3pPr marL="1143000" indent="-228600" defTabSz="922338" eaLnBrk="0" hangingPunct="0">
              <a:defRPr sz="1600">
                <a:solidFill>
                  <a:schemeClr val="tx1"/>
                </a:solidFill>
                <a:latin typeface="Arial" charset="0"/>
              </a:defRPr>
            </a:lvl3pPr>
            <a:lvl4pPr marL="1600200" indent="-228600" defTabSz="922338" eaLnBrk="0" hangingPunct="0">
              <a:defRPr sz="1600">
                <a:solidFill>
                  <a:schemeClr val="tx1"/>
                </a:solidFill>
                <a:latin typeface="Arial" charset="0"/>
              </a:defRPr>
            </a:lvl4pPr>
            <a:lvl5pPr marL="2057400" indent="-228600" defTabSz="922338" eaLnBrk="0" hangingPunct="0">
              <a:defRPr sz="1600">
                <a:solidFill>
                  <a:schemeClr val="tx1"/>
                </a:solidFill>
                <a:latin typeface="Arial" charset="0"/>
              </a:defRPr>
            </a:lvl5pPr>
            <a:lvl6pPr marL="2514600" indent="-228600" algn="ctr" defTabSz="922338" eaLnBrk="0" fontAlgn="base" hangingPunct="0">
              <a:spcBef>
                <a:spcPct val="0"/>
              </a:spcBef>
              <a:spcAft>
                <a:spcPct val="0"/>
              </a:spcAft>
              <a:defRPr sz="1600">
                <a:solidFill>
                  <a:schemeClr val="tx1"/>
                </a:solidFill>
                <a:latin typeface="Arial" charset="0"/>
              </a:defRPr>
            </a:lvl6pPr>
            <a:lvl7pPr marL="2971800" indent="-228600" algn="ctr" defTabSz="922338" eaLnBrk="0" fontAlgn="base" hangingPunct="0">
              <a:spcBef>
                <a:spcPct val="0"/>
              </a:spcBef>
              <a:spcAft>
                <a:spcPct val="0"/>
              </a:spcAft>
              <a:defRPr sz="1600">
                <a:solidFill>
                  <a:schemeClr val="tx1"/>
                </a:solidFill>
                <a:latin typeface="Arial" charset="0"/>
              </a:defRPr>
            </a:lvl7pPr>
            <a:lvl8pPr marL="3429000" indent="-228600" algn="ctr" defTabSz="922338" eaLnBrk="0" fontAlgn="base" hangingPunct="0">
              <a:spcBef>
                <a:spcPct val="0"/>
              </a:spcBef>
              <a:spcAft>
                <a:spcPct val="0"/>
              </a:spcAft>
              <a:defRPr sz="1600">
                <a:solidFill>
                  <a:schemeClr val="tx1"/>
                </a:solidFill>
                <a:latin typeface="Arial" charset="0"/>
              </a:defRPr>
            </a:lvl8pPr>
            <a:lvl9pPr marL="3886200" indent="-228600" algn="ctr" defTabSz="922338" eaLnBrk="0" fontAlgn="base" hangingPunct="0">
              <a:spcBef>
                <a:spcPct val="0"/>
              </a:spcBef>
              <a:spcAft>
                <a:spcPct val="0"/>
              </a:spcAft>
              <a:defRPr sz="1600">
                <a:solidFill>
                  <a:schemeClr val="tx1"/>
                </a:solidFill>
                <a:latin typeface="Arial" charset="0"/>
              </a:defRPr>
            </a:lvl9pPr>
          </a:lstStyle>
          <a:p>
            <a:pPr eaLnBrk="1" hangingPunct="1"/>
            <a:fld id="{6467DC71-8575-485B-BB1E-CF2BF8E70072}" type="slidenum">
              <a:rPr lang="en-GB" sz="1200">
                <a:solidFill>
                  <a:prstClr val="black"/>
                </a:solidFill>
              </a:rPr>
              <a:pPr eaLnBrk="1" hangingPunct="1"/>
              <a:t>5</a:t>
            </a:fld>
            <a:endParaRPr lang="en-GB" sz="1200" dirty="0">
              <a:solidFill>
                <a:prstClr val="black"/>
              </a:solidFill>
            </a:endParaRPr>
          </a:p>
        </p:txBody>
      </p:sp>
      <p:sp>
        <p:nvSpPr>
          <p:cNvPr id="26627" name="Rectangle 2"/>
          <p:cNvSpPr>
            <a:spLocks noGrp="1" noRot="1" noChangeAspect="1" noChangeArrowheads="1" noTextEdit="1"/>
          </p:cNvSpPr>
          <p:nvPr>
            <p:ph type="sldImg"/>
          </p:nvPr>
        </p:nvSpPr>
        <p:spPr>
          <a:xfrm>
            <a:off x="954088" y="685800"/>
            <a:ext cx="4953000" cy="3429000"/>
          </a:xfrm>
          <a:ln/>
        </p:spPr>
      </p:sp>
      <p:sp>
        <p:nvSpPr>
          <p:cNvPr id="26628" name="Rectangle 3"/>
          <p:cNvSpPr>
            <a:spLocks noGrp="1" noChangeArrowheads="1"/>
          </p:cNvSpPr>
          <p:nvPr>
            <p:ph type="body" idx="1"/>
          </p:nvPr>
        </p:nvSpPr>
        <p:spPr>
          <a:xfrm>
            <a:off x="685800" y="4342621"/>
            <a:ext cx="5486400" cy="4115468"/>
          </a:xfrm>
          <a:noFill/>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defTabSz="922338" eaLnBrk="0" hangingPunct="0">
              <a:defRPr sz="1600">
                <a:solidFill>
                  <a:schemeClr val="tx1"/>
                </a:solidFill>
                <a:latin typeface="Arial" charset="0"/>
              </a:defRPr>
            </a:lvl1pPr>
            <a:lvl2pPr marL="742950" indent="-285750" defTabSz="922338" eaLnBrk="0" hangingPunct="0">
              <a:defRPr sz="1600">
                <a:solidFill>
                  <a:schemeClr val="tx1"/>
                </a:solidFill>
                <a:latin typeface="Arial" charset="0"/>
              </a:defRPr>
            </a:lvl2pPr>
            <a:lvl3pPr marL="1143000" indent="-228600" defTabSz="922338" eaLnBrk="0" hangingPunct="0">
              <a:defRPr sz="1600">
                <a:solidFill>
                  <a:schemeClr val="tx1"/>
                </a:solidFill>
                <a:latin typeface="Arial" charset="0"/>
              </a:defRPr>
            </a:lvl3pPr>
            <a:lvl4pPr marL="1600200" indent="-228600" defTabSz="922338" eaLnBrk="0" hangingPunct="0">
              <a:defRPr sz="1600">
                <a:solidFill>
                  <a:schemeClr val="tx1"/>
                </a:solidFill>
                <a:latin typeface="Arial" charset="0"/>
              </a:defRPr>
            </a:lvl4pPr>
            <a:lvl5pPr marL="2057400" indent="-228600" defTabSz="922338" eaLnBrk="0" hangingPunct="0">
              <a:defRPr sz="1600">
                <a:solidFill>
                  <a:schemeClr val="tx1"/>
                </a:solidFill>
                <a:latin typeface="Arial" charset="0"/>
              </a:defRPr>
            </a:lvl5pPr>
            <a:lvl6pPr marL="2514600" indent="-228600" algn="ctr" defTabSz="922338" eaLnBrk="0" fontAlgn="base" hangingPunct="0">
              <a:spcBef>
                <a:spcPct val="0"/>
              </a:spcBef>
              <a:spcAft>
                <a:spcPct val="0"/>
              </a:spcAft>
              <a:defRPr sz="1600">
                <a:solidFill>
                  <a:schemeClr val="tx1"/>
                </a:solidFill>
                <a:latin typeface="Arial" charset="0"/>
              </a:defRPr>
            </a:lvl6pPr>
            <a:lvl7pPr marL="2971800" indent="-228600" algn="ctr" defTabSz="922338" eaLnBrk="0" fontAlgn="base" hangingPunct="0">
              <a:spcBef>
                <a:spcPct val="0"/>
              </a:spcBef>
              <a:spcAft>
                <a:spcPct val="0"/>
              </a:spcAft>
              <a:defRPr sz="1600">
                <a:solidFill>
                  <a:schemeClr val="tx1"/>
                </a:solidFill>
                <a:latin typeface="Arial" charset="0"/>
              </a:defRPr>
            </a:lvl7pPr>
            <a:lvl8pPr marL="3429000" indent="-228600" algn="ctr" defTabSz="922338" eaLnBrk="0" fontAlgn="base" hangingPunct="0">
              <a:spcBef>
                <a:spcPct val="0"/>
              </a:spcBef>
              <a:spcAft>
                <a:spcPct val="0"/>
              </a:spcAft>
              <a:defRPr sz="1600">
                <a:solidFill>
                  <a:schemeClr val="tx1"/>
                </a:solidFill>
                <a:latin typeface="Arial" charset="0"/>
              </a:defRPr>
            </a:lvl8pPr>
            <a:lvl9pPr marL="3886200" indent="-228600" algn="ctr" defTabSz="922338" eaLnBrk="0" fontAlgn="base" hangingPunct="0">
              <a:spcBef>
                <a:spcPct val="0"/>
              </a:spcBef>
              <a:spcAft>
                <a:spcPct val="0"/>
              </a:spcAft>
              <a:defRPr sz="1600">
                <a:solidFill>
                  <a:schemeClr val="tx1"/>
                </a:solidFill>
                <a:latin typeface="Arial" charset="0"/>
              </a:defRPr>
            </a:lvl9pPr>
          </a:lstStyle>
          <a:p>
            <a:pPr eaLnBrk="1" hangingPunct="1"/>
            <a:fld id="{058B95DE-52AF-420B-BABC-1353DABD2581}" type="slidenum">
              <a:rPr lang="en-GB" sz="1200" smtClean="0"/>
              <a:pPr eaLnBrk="1" hangingPunct="1"/>
              <a:t>6</a:t>
            </a:fld>
            <a:endParaRPr lang="en-GB" sz="1200" dirty="0" smtClean="0"/>
          </a:p>
        </p:txBody>
      </p:sp>
      <p:sp>
        <p:nvSpPr>
          <p:cNvPr id="27651" name="Rectangle 2"/>
          <p:cNvSpPr>
            <a:spLocks noGrp="1" noRot="1" noChangeAspect="1" noChangeArrowheads="1" noTextEdit="1"/>
          </p:cNvSpPr>
          <p:nvPr>
            <p:ph type="sldImg"/>
          </p:nvPr>
        </p:nvSpPr>
        <p:spPr>
          <a:xfrm>
            <a:off x="952500" y="685800"/>
            <a:ext cx="4953000" cy="3429000"/>
          </a:xfrm>
          <a:ln/>
        </p:spPr>
      </p:sp>
      <p:sp>
        <p:nvSpPr>
          <p:cNvPr id="2765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22338" eaLnBrk="0" hangingPunct="0">
              <a:defRPr sz="1600">
                <a:solidFill>
                  <a:schemeClr val="tx1"/>
                </a:solidFill>
                <a:latin typeface="Arial" charset="0"/>
              </a:defRPr>
            </a:lvl1pPr>
            <a:lvl2pPr marL="742950" indent="-285750" defTabSz="922338" eaLnBrk="0" hangingPunct="0">
              <a:defRPr sz="1600">
                <a:solidFill>
                  <a:schemeClr val="tx1"/>
                </a:solidFill>
                <a:latin typeface="Arial" charset="0"/>
              </a:defRPr>
            </a:lvl2pPr>
            <a:lvl3pPr marL="1143000" indent="-228600" defTabSz="922338" eaLnBrk="0" hangingPunct="0">
              <a:defRPr sz="1600">
                <a:solidFill>
                  <a:schemeClr val="tx1"/>
                </a:solidFill>
                <a:latin typeface="Arial" charset="0"/>
              </a:defRPr>
            </a:lvl3pPr>
            <a:lvl4pPr marL="1600200" indent="-228600" defTabSz="922338" eaLnBrk="0" hangingPunct="0">
              <a:defRPr sz="1600">
                <a:solidFill>
                  <a:schemeClr val="tx1"/>
                </a:solidFill>
                <a:latin typeface="Arial" charset="0"/>
              </a:defRPr>
            </a:lvl4pPr>
            <a:lvl5pPr marL="2057400" indent="-228600" defTabSz="922338" eaLnBrk="0" hangingPunct="0">
              <a:defRPr sz="1600">
                <a:solidFill>
                  <a:schemeClr val="tx1"/>
                </a:solidFill>
                <a:latin typeface="Arial" charset="0"/>
              </a:defRPr>
            </a:lvl5pPr>
            <a:lvl6pPr marL="2514600" indent="-228600" algn="ctr" defTabSz="922338" eaLnBrk="0" fontAlgn="base" hangingPunct="0">
              <a:spcBef>
                <a:spcPct val="0"/>
              </a:spcBef>
              <a:spcAft>
                <a:spcPct val="0"/>
              </a:spcAft>
              <a:defRPr sz="1600">
                <a:solidFill>
                  <a:schemeClr val="tx1"/>
                </a:solidFill>
                <a:latin typeface="Arial" charset="0"/>
              </a:defRPr>
            </a:lvl6pPr>
            <a:lvl7pPr marL="2971800" indent="-228600" algn="ctr" defTabSz="922338" eaLnBrk="0" fontAlgn="base" hangingPunct="0">
              <a:spcBef>
                <a:spcPct val="0"/>
              </a:spcBef>
              <a:spcAft>
                <a:spcPct val="0"/>
              </a:spcAft>
              <a:defRPr sz="1600">
                <a:solidFill>
                  <a:schemeClr val="tx1"/>
                </a:solidFill>
                <a:latin typeface="Arial" charset="0"/>
              </a:defRPr>
            </a:lvl7pPr>
            <a:lvl8pPr marL="3429000" indent="-228600" algn="ctr" defTabSz="922338" eaLnBrk="0" fontAlgn="base" hangingPunct="0">
              <a:spcBef>
                <a:spcPct val="0"/>
              </a:spcBef>
              <a:spcAft>
                <a:spcPct val="0"/>
              </a:spcAft>
              <a:defRPr sz="1600">
                <a:solidFill>
                  <a:schemeClr val="tx1"/>
                </a:solidFill>
                <a:latin typeface="Arial" charset="0"/>
              </a:defRPr>
            </a:lvl8pPr>
            <a:lvl9pPr marL="3886200" indent="-228600" algn="ctr" defTabSz="922338" eaLnBrk="0" fontAlgn="base" hangingPunct="0">
              <a:spcBef>
                <a:spcPct val="0"/>
              </a:spcBef>
              <a:spcAft>
                <a:spcPct val="0"/>
              </a:spcAft>
              <a:defRPr sz="1600">
                <a:solidFill>
                  <a:schemeClr val="tx1"/>
                </a:solidFill>
                <a:latin typeface="Arial" charset="0"/>
              </a:defRPr>
            </a:lvl9pPr>
          </a:lstStyle>
          <a:p>
            <a:pPr eaLnBrk="1" hangingPunct="1"/>
            <a:fld id="{62CBC299-9D97-4D35-BFAD-4FE8A30CCF4D}" type="slidenum">
              <a:rPr lang="en-GB" sz="1200" smtClean="0"/>
              <a:pPr eaLnBrk="1" hangingPunct="1"/>
              <a:t>7</a:t>
            </a:fld>
            <a:endParaRPr lang="en-GB" sz="1200" dirty="0" smtClean="0"/>
          </a:p>
        </p:txBody>
      </p:sp>
      <p:sp>
        <p:nvSpPr>
          <p:cNvPr id="28675" name="Rectangle 2"/>
          <p:cNvSpPr>
            <a:spLocks noGrp="1" noRot="1" noChangeAspect="1" noChangeArrowheads="1" noTextEdit="1"/>
          </p:cNvSpPr>
          <p:nvPr>
            <p:ph type="sldImg"/>
          </p:nvPr>
        </p:nvSpPr>
        <p:spPr>
          <a:xfrm>
            <a:off x="952500" y="685800"/>
            <a:ext cx="4953000" cy="3429000"/>
          </a:xfrm>
          <a:ln/>
        </p:spPr>
      </p:sp>
      <p:sp>
        <p:nvSpPr>
          <p:cNvPr id="28676"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22338" eaLnBrk="0" hangingPunct="0">
              <a:defRPr sz="1600">
                <a:solidFill>
                  <a:schemeClr val="tx1"/>
                </a:solidFill>
                <a:latin typeface="Arial" charset="0"/>
              </a:defRPr>
            </a:lvl1pPr>
            <a:lvl2pPr marL="742950" indent="-285750" defTabSz="922338" eaLnBrk="0" hangingPunct="0">
              <a:defRPr sz="1600">
                <a:solidFill>
                  <a:schemeClr val="tx1"/>
                </a:solidFill>
                <a:latin typeface="Arial" charset="0"/>
              </a:defRPr>
            </a:lvl2pPr>
            <a:lvl3pPr marL="1143000" indent="-228600" defTabSz="922338" eaLnBrk="0" hangingPunct="0">
              <a:defRPr sz="1600">
                <a:solidFill>
                  <a:schemeClr val="tx1"/>
                </a:solidFill>
                <a:latin typeface="Arial" charset="0"/>
              </a:defRPr>
            </a:lvl3pPr>
            <a:lvl4pPr marL="1600200" indent="-228600" defTabSz="922338" eaLnBrk="0" hangingPunct="0">
              <a:defRPr sz="1600">
                <a:solidFill>
                  <a:schemeClr val="tx1"/>
                </a:solidFill>
                <a:latin typeface="Arial" charset="0"/>
              </a:defRPr>
            </a:lvl4pPr>
            <a:lvl5pPr marL="2057400" indent="-228600" defTabSz="922338" eaLnBrk="0" hangingPunct="0">
              <a:defRPr sz="1600">
                <a:solidFill>
                  <a:schemeClr val="tx1"/>
                </a:solidFill>
                <a:latin typeface="Arial" charset="0"/>
              </a:defRPr>
            </a:lvl5pPr>
            <a:lvl6pPr marL="2514600" indent="-228600" algn="ctr" defTabSz="922338" eaLnBrk="0" fontAlgn="base" hangingPunct="0">
              <a:spcBef>
                <a:spcPct val="0"/>
              </a:spcBef>
              <a:spcAft>
                <a:spcPct val="0"/>
              </a:spcAft>
              <a:defRPr sz="1600">
                <a:solidFill>
                  <a:schemeClr val="tx1"/>
                </a:solidFill>
                <a:latin typeface="Arial" charset="0"/>
              </a:defRPr>
            </a:lvl6pPr>
            <a:lvl7pPr marL="2971800" indent="-228600" algn="ctr" defTabSz="922338" eaLnBrk="0" fontAlgn="base" hangingPunct="0">
              <a:spcBef>
                <a:spcPct val="0"/>
              </a:spcBef>
              <a:spcAft>
                <a:spcPct val="0"/>
              </a:spcAft>
              <a:defRPr sz="1600">
                <a:solidFill>
                  <a:schemeClr val="tx1"/>
                </a:solidFill>
                <a:latin typeface="Arial" charset="0"/>
              </a:defRPr>
            </a:lvl7pPr>
            <a:lvl8pPr marL="3429000" indent="-228600" algn="ctr" defTabSz="922338" eaLnBrk="0" fontAlgn="base" hangingPunct="0">
              <a:spcBef>
                <a:spcPct val="0"/>
              </a:spcBef>
              <a:spcAft>
                <a:spcPct val="0"/>
              </a:spcAft>
              <a:defRPr sz="1600">
                <a:solidFill>
                  <a:schemeClr val="tx1"/>
                </a:solidFill>
                <a:latin typeface="Arial" charset="0"/>
              </a:defRPr>
            </a:lvl8pPr>
            <a:lvl9pPr marL="3886200" indent="-228600" algn="ctr" defTabSz="922338" eaLnBrk="0" fontAlgn="base" hangingPunct="0">
              <a:spcBef>
                <a:spcPct val="0"/>
              </a:spcBef>
              <a:spcAft>
                <a:spcPct val="0"/>
              </a:spcAft>
              <a:defRPr sz="1600">
                <a:solidFill>
                  <a:schemeClr val="tx1"/>
                </a:solidFill>
                <a:latin typeface="Arial" charset="0"/>
              </a:defRPr>
            </a:lvl9pPr>
          </a:lstStyle>
          <a:p>
            <a:pPr eaLnBrk="1" hangingPunct="1"/>
            <a:fld id="{EF959F02-AD62-4AD3-AEAA-BE4603FED216}" type="slidenum">
              <a:rPr lang="en-GB" sz="1200" smtClean="0"/>
              <a:pPr eaLnBrk="1" hangingPunct="1"/>
              <a:t>8</a:t>
            </a:fld>
            <a:endParaRPr lang="en-GB" sz="1200" dirty="0" smtClean="0"/>
          </a:p>
        </p:txBody>
      </p:sp>
      <p:sp>
        <p:nvSpPr>
          <p:cNvPr id="29699" name="Rectangle 2"/>
          <p:cNvSpPr>
            <a:spLocks noGrp="1" noRot="1" noChangeAspect="1" noChangeArrowheads="1" noTextEdit="1"/>
          </p:cNvSpPr>
          <p:nvPr>
            <p:ph type="sldImg"/>
          </p:nvPr>
        </p:nvSpPr>
        <p:spPr>
          <a:xfrm>
            <a:off x="952500" y="685800"/>
            <a:ext cx="4953000" cy="3429000"/>
          </a:xfrm>
          <a:ln/>
        </p:spPr>
      </p:sp>
      <p:sp>
        <p:nvSpPr>
          <p:cNvPr id="29700"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922338" eaLnBrk="0" hangingPunct="0">
              <a:defRPr sz="1600">
                <a:solidFill>
                  <a:schemeClr val="tx1"/>
                </a:solidFill>
                <a:latin typeface="Arial" charset="0"/>
              </a:defRPr>
            </a:lvl1pPr>
            <a:lvl2pPr marL="742950" indent="-285750" defTabSz="922338" eaLnBrk="0" hangingPunct="0">
              <a:defRPr sz="1600">
                <a:solidFill>
                  <a:schemeClr val="tx1"/>
                </a:solidFill>
                <a:latin typeface="Arial" charset="0"/>
              </a:defRPr>
            </a:lvl2pPr>
            <a:lvl3pPr marL="1143000" indent="-228600" defTabSz="922338" eaLnBrk="0" hangingPunct="0">
              <a:defRPr sz="1600">
                <a:solidFill>
                  <a:schemeClr val="tx1"/>
                </a:solidFill>
                <a:latin typeface="Arial" charset="0"/>
              </a:defRPr>
            </a:lvl3pPr>
            <a:lvl4pPr marL="1600200" indent="-228600" defTabSz="922338" eaLnBrk="0" hangingPunct="0">
              <a:defRPr sz="1600">
                <a:solidFill>
                  <a:schemeClr val="tx1"/>
                </a:solidFill>
                <a:latin typeface="Arial" charset="0"/>
              </a:defRPr>
            </a:lvl4pPr>
            <a:lvl5pPr marL="2057400" indent="-228600" defTabSz="922338" eaLnBrk="0" hangingPunct="0">
              <a:defRPr sz="1600">
                <a:solidFill>
                  <a:schemeClr val="tx1"/>
                </a:solidFill>
                <a:latin typeface="Arial" charset="0"/>
              </a:defRPr>
            </a:lvl5pPr>
            <a:lvl6pPr marL="2514600" indent="-228600" algn="ctr" defTabSz="922338" eaLnBrk="0" fontAlgn="base" hangingPunct="0">
              <a:spcBef>
                <a:spcPct val="0"/>
              </a:spcBef>
              <a:spcAft>
                <a:spcPct val="0"/>
              </a:spcAft>
              <a:defRPr sz="1600">
                <a:solidFill>
                  <a:schemeClr val="tx1"/>
                </a:solidFill>
                <a:latin typeface="Arial" charset="0"/>
              </a:defRPr>
            </a:lvl6pPr>
            <a:lvl7pPr marL="2971800" indent="-228600" algn="ctr" defTabSz="922338" eaLnBrk="0" fontAlgn="base" hangingPunct="0">
              <a:spcBef>
                <a:spcPct val="0"/>
              </a:spcBef>
              <a:spcAft>
                <a:spcPct val="0"/>
              </a:spcAft>
              <a:defRPr sz="1600">
                <a:solidFill>
                  <a:schemeClr val="tx1"/>
                </a:solidFill>
                <a:latin typeface="Arial" charset="0"/>
              </a:defRPr>
            </a:lvl7pPr>
            <a:lvl8pPr marL="3429000" indent="-228600" algn="ctr" defTabSz="922338" eaLnBrk="0" fontAlgn="base" hangingPunct="0">
              <a:spcBef>
                <a:spcPct val="0"/>
              </a:spcBef>
              <a:spcAft>
                <a:spcPct val="0"/>
              </a:spcAft>
              <a:defRPr sz="1600">
                <a:solidFill>
                  <a:schemeClr val="tx1"/>
                </a:solidFill>
                <a:latin typeface="Arial" charset="0"/>
              </a:defRPr>
            </a:lvl8pPr>
            <a:lvl9pPr marL="3886200" indent="-228600" algn="ctr" defTabSz="922338" eaLnBrk="0" fontAlgn="base" hangingPunct="0">
              <a:spcBef>
                <a:spcPct val="0"/>
              </a:spcBef>
              <a:spcAft>
                <a:spcPct val="0"/>
              </a:spcAft>
              <a:defRPr sz="1600">
                <a:solidFill>
                  <a:schemeClr val="tx1"/>
                </a:solidFill>
                <a:latin typeface="Arial" charset="0"/>
              </a:defRPr>
            </a:lvl9pPr>
          </a:lstStyle>
          <a:p>
            <a:pPr eaLnBrk="1" hangingPunct="1"/>
            <a:fld id="{74540638-863F-4F06-B250-8EE967F7CA1C}" type="slidenum">
              <a:rPr lang="en-GB" sz="1200" smtClean="0"/>
              <a:pPr eaLnBrk="1" hangingPunct="1"/>
              <a:t>9</a:t>
            </a:fld>
            <a:endParaRPr lang="en-GB" sz="1200" dirty="0" smtClean="0"/>
          </a:p>
        </p:txBody>
      </p:sp>
      <p:sp>
        <p:nvSpPr>
          <p:cNvPr id="30723" name="Rectangle 2"/>
          <p:cNvSpPr>
            <a:spLocks noGrp="1" noRot="1" noChangeAspect="1" noChangeArrowheads="1" noTextEdit="1"/>
          </p:cNvSpPr>
          <p:nvPr>
            <p:ph type="sldImg"/>
          </p:nvPr>
        </p:nvSpPr>
        <p:spPr>
          <a:xfrm>
            <a:off x="952500" y="685800"/>
            <a:ext cx="4953000" cy="3429000"/>
          </a:xfrm>
          <a:ln/>
        </p:spPr>
      </p:sp>
      <p:sp>
        <p:nvSpPr>
          <p:cNvPr id="3072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795892" y="1703325"/>
            <a:ext cx="5033636" cy="3092652"/>
          </a:xfrm>
          <a:prstGeom prst="rect">
            <a:avLst/>
          </a:prstGeom>
        </p:spPr>
        <p:txBody>
          <a:bodyPr anchor="t"/>
          <a:lstStyle>
            <a:lvl1pPr algn="l">
              <a:defRPr sz="3600" b="1" cap="none">
                <a:solidFill>
                  <a:srgbClr val="5C4297"/>
                </a:solidFill>
                <a:latin typeface="Arial Rounded MT Bold"/>
                <a:cs typeface="Arial Rounded MT Bold"/>
              </a:defRPr>
            </a:lvl1pPr>
          </a:lstStyle>
          <a:p>
            <a:r>
              <a:rPr lang="en-GB" dirty="0" smtClean="0"/>
              <a:t>Click to edit Master title style</a:t>
            </a:r>
            <a:endParaRPr lang="en-US" dirty="0"/>
          </a:p>
        </p:txBody>
      </p:sp>
    </p:spTree>
    <p:extLst>
      <p:ext uri="{BB962C8B-B14F-4D97-AF65-F5344CB8AC3E}">
        <p14:creationId xmlns:p14="http://schemas.microsoft.com/office/powerpoint/2010/main" xmlns="" val="180694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2489DA6-6D33-45E5-9097-C502AB433FB3}"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3556737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D1FED0A-1C38-4231-82C9-6CBF6D7A1D78}"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959347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2654"/>
            <a:ext cx="325843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2972" y="272658"/>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4708"/>
            <a:ext cx="32584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FE5830-773D-4628-B247-09242F96AC83}"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300850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219" y="4800601"/>
            <a:ext cx="59436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2219" y="613172"/>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942219" y="5367342"/>
            <a:ext cx="59436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8AC360D-7E7B-4BB4-8135-003E1998E358}"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2315371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1C2BB5-0975-425D-A835-2112DDAFC7E9}"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1716920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5040"/>
            <a:ext cx="2228850" cy="5850731"/>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275040"/>
            <a:ext cx="6466417" cy="58507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B4D4E93-B527-4F51-AA5D-1A2E8CAA9B4A}"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1029044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0" y="275040"/>
            <a:ext cx="8915400" cy="585073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CDC6F45-681A-4840-80F1-34C81EA8CDEE}"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3101473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95300" y="1600200"/>
            <a:ext cx="8915400" cy="4525566"/>
          </a:xfrm>
        </p:spPr>
        <p:txBody>
          <a:bodyPr/>
          <a:lstStyle/>
          <a:p>
            <a:pPr lvl="0"/>
            <a:endParaRPr lang="en-GB"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6E2AC80-0D25-498B-937C-7C330E8A0818}"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2997692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028"/>
            <a:ext cx="8420100" cy="1470422"/>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AA4924F-E334-472E-85A7-191342FFF38B}"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11398562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B9BC6CE-4B5F-41F4-8476-BD30DAB34197}"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2740250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552223" y="2337861"/>
            <a:ext cx="6824489" cy="3130550"/>
          </a:xfrm>
          <a:prstGeom prst="rect">
            <a:avLst/>
          </a:prstGeom>
        </p:spPr>
        <p:txBody>
          <a:bodyPr>
            <a:normAutofit/>
          </a:bodyPr>
          <a:lstStyle>
            <a:lvl1pPr marL="0" indent="0" algn="l">
              <a:buNone/>
              <a:defRPr sz="2000">
                <a:solidFill>
                  <a:srgbClr val="535451"/>
                </a:solidFill>
                <a:latin typeface="Arial Rounded MT Bold"/>
                <a:cs typeface="Arial Rounded MT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content</a:t>
            </a:r>
            <a:endParaRPr lang="en-US" dirty="0"/>
          </a:p>
        </p:txBody>
      </p:sp>
      <p:sp>
        <p:nvSpPr>
          <p:cNvPr id="4" name="Date Placeholder 3"/>
          <p:cNvSpPr>
            <a:spLocks noGrp="1"/>
          </p:cNvSpPr>
          <p:nvPr>
            <p:ph type="dt" sz="half" idx="10"/>
          </p:nvPr>
        </p:nvSpPr>
        <p:spPr>
          <a:xfrm>
            <a:off x="749290" y="6494899"/>
            <a:ext cx="2272930" cy="365125"/>
          </a:xfrm>
          <a:prstGeom prst="rect">
            <a:avLst/>
          </a:prstGeom>
        </p:spPr>
        <p:txBody>
          <a:bodyPr/>
          <a:lstStyle>
            <a:lvl1pPr algn="r">
              <a:defRPr sz="1000">
                <a:solidFill>
                  <a:srgbClr val="535451"/>
                </a:solidFill>
                <a:latin typeface="Arial Rounded MT Bold"/>
                <a:cs typeface="Arial Rounded MT Bold"/>
              </a:defRPr>
            </a:lvl1pPr>
          </a:lstStyle>
          <a:p>
            <a:fld id="{5F01271A-1D9A-754A-908E-B9D418C5FF18}" type="datetimeFigureOut">
              <a:rPr lang="en-US" smtClean="0"/>
              <a:pPr/>
              <a:t>6/12/2013</a:t>
            </a:fld>
            <a:endParaRPr lang="en-US" dirty="0"/>
          </a:p>
        </p:txBody>
      </p:sp>
      <p:sp>
        <p:nvSpPr>
          <p:cNvPr id="5" name="Footer Placeholder 4"/>
          <p:cNvSpPr>
            <a:spLocks noGrp="1"/>
          </p:cNvSpPr>
          <p:nvPr>
            <p:ph type="ftr" sz="quarter" idx="11"/>
          </p:nvPr>
        </p:nvSpPr>
        <p:spPr>
          <a:xfrm>
            <a:off x="3384550" y="6494899"/>
            <a:ext cx="3136900" cy="365125"/>
          </a:xfrm>
          <a:prstGeom prst="rect">
            <a:avLst/>
          </a:prstGeom>
        </p:spPr>
        <p:txBody>
          <a:bodyPr/>
          <a:lstStyle>
            <a:lvl1pPr algn="ctr">
              <a:defRPr sz="1000">
                <a:solidFill>
                  <a:srgbClr val="535451"/>
                </a:solidFill>
                <a:latin typeface="Arial Rounded MT Bold"/>
                <a:cs typeface="Arial Rounded MT Bold"/>
              </a:defRPr>
            </a:lvl1pPr>
          </a:lstStyle>
          <a:p>
            <a:endParaRPr lang="en-US" dirty="0"/>
          </a:p>
        </p:txBody>
      </p:sp>
      <p:sp>
        <p:nvSpPr>
          <p:cNvPr id="6" name="Slide Number Placeholder 5"/>
          <p:cNvSpPr>
            <a:spLocks noGrp="1"/>
          </p:cNvSpPr>
          <p:nvPr>
            <p:ph type="sldNum" sz="quarter" idx="12"/>
          </p:nvPr>
        </p:nvSpPr>
        <p:spPr>
          <a:xfrm>
            <a:off x="6833765" y="6494899"/>
            <a:ext cx="2311400" cy="365125"/>
          </a:xfrm>
          <a:prstGeom prst="rect">
            <a:avLst/>
          </a:prstGeom>
        </p:spPr>
        <p:txBody>
          <a:bodyPr/>
          <a:lstStyle>
            <a:lvl1pPr algn="r">
              <a:defRPr sz="1000">
                <a:solidFill>
                  <a:srgbClr val="535451"/>
                </a:solidFill>
                <a:latin typeface="Arial Rounded MT Bold"/>
                <a:cs typeface="Arial Rounded MT Bold"/>
              </a:defRPr>
            </a:lvl1pPr>
          </a:lstStyle>
          <a:p>
            <a:fld id="{EFA1B671-95A0-174A-AEB1-86241EB70D0A}" type="slidenum">
              <a:rPr lang="en-US" smtClean="0"/>
              <a:pPr/>
              <a:t>‹#›</a:t>
            </a:fld>
            <a:endParaRPr lang="en-US" dirty="0"/>
          </a:p>
        </p:txBody>
      </p:sp>
      <p:sp>
        <p:nvSpPr>
          <p:cNvPr id="7" name="Title 1"/>
          <p:cNvSpPr>
            <a:spLocks noGrp="1"/>
          </p:cNvSpPr>
          <p:nvPr>
            <p:ph type="ctrTitle"/>
          </p:nvPr>
        </p:nvSpPr>
        <p:spPr>
          <a:xfrm>
            <a:off x="1552223" y="559867"/>
            <a:ext cx="6824489" cy="1256317"/>
          </a:xfrm>
          <a:prstGeom prst="rect">
            <a:avLst/>
          </a:prstGeom>
        </p:spPr>
        <p:txBody>
          <a:bodyPr anchor="t" anchorCtr="0">
            <a:normAutofit/>
          </a:bodyPr>
          <a:lstStyle>
            <a:lvl1pPr algn="ctr">
              <a:defRPr sz="3600">
                <a:solidFill>
                  <a:srgbClr val="535451"/>
                </a:solidFill>
                <a:latin typeface="Arial Rounded MT Bold"/>
                <a:cs typeface="Arial Rounded MT Bold"/>
              </a:defRPr>
            </a:lvl1pPr>
          </a:lstStyle>
          <a:p>
            <a:r>
              <a:rPr lang="en-GB" dirty="0" smtClean="0"/>
              <a:t>Click to edit Master title style</a:t>
            </a:r>
            <a:endParaRPr lang="en-US" dirty="0"/>
          </a:p>
        </p:txBody>
      </p:sp>
    </p:spTree>
    <p:extLst>
      <p:ext uri="{BB962C8B-B14F-4D97-AF65-F5344CB8AC3E}">
        <p14:creationId xmlns:p14="http://schemas.microsoft.com/office/powerpoint/2010/main" xmlns="" val="3621779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1933" y="4406504"/>
            <a:ext cx="84201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1933" y="2906317"/>
            <a:ext cx="8420100" cy="15001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5489BC1-208B-489B-B41C-68104432E240}"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13462738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95300" y="1600200"/>
            <a:ext cx="4347633"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63067" y="1600200"/>
            <a:ext cx="4347633"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E8B034F-6CA5-480D-A1A9-09D9EC77F723}"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28994486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4716"/>
            <a:ext cx="4377444"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5272"/>
            <a:ext cx="4377444"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3261" y="1534716"/>
            <a:ext cx="4377442"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3261" y="2175272"/>
            <a:ext cx="4377442"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071149E-B979-4368-AD03-4192B2EAC378}"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33557128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CC8DFEE-A5C4-423F-8BC0-07237903E44F}"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33914735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05C46BD-C9F5-461E-A938-890C890B1FF1}"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41164882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2654"/>
            <a:ext cx="325843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2972" y="272655"/>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4705"/>
            <a:ext cx="32584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7A7D485-B970-425C-A006-94973586AAB4}"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17605950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219" y="4800601"/>
            <a:ext cx="59436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2219" y="613172"/>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942219" y="5367339"/>
            <a:ext cx="59436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4E90817-8D27-413E-9DF5-8C587FAF3D16}"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3570618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27A482-028F-4849-9EB8-FB530BC94D94}"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24815997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5037"/>
            <a:ext cx="2228850" cy="5850731"/>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275037"/>
            <a:ext cx="6466417" cy="58507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6AB07C8-6227-4E53-8258-58331BF821B7}"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9681879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0" y="275037"/>
            <a:ext cx="8915400" cy="585073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4346B42-3E4E-4926-94D1-8B5F12D456A2}"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1260077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2162487"/>
            <a:ext cx="8915400" cy="3767596"/>
          </a:xfrm>
          <a:prstGeom prst="rect">
            <a:avLst/>
          </a:prstGeom>
        </p:spPr>
        <p:txBody>
          <a:bodyPr/>
          <a:lstStyle>
            <a:lvl1pPr>
              <a:defRPr>
                <a:solidFill>
                  <a:srgbClr val="535451"/>
                </a:solidFill>
                <a:latin typeface="Arial Rounded MT Bold"/>
                <a:cs typeface="Arial Rounded MT Bold"/>
              </a:defRPr>
            </a:lvl1pPr>
            <a:lvl2pPr>
              <a:defRPr>
                <a:solidFill>
                  <a:srgbClr val="535451"/>
                </a:solidFill>
                <a:latin typeface="Arial Rounded MT Bold"/>
                <a:cs typeface="Arial Rounded MT Bold"/>
              </a:defRPr>
            </a:lvl2pPr>
            <a:lvl3pPr>
              <a:defRPr>
                <a:solidFill>
                  <a:srgbClr val="535451"/>
                </a:solidFill>
                <a:latin typeface="Arial Rounded MT Bold"/>
                <a:cs typeface="Arial Rounded MT Bold"/>
              </a:defRPr>
            </a:lvl3pPr>
            <a:lvl4pPr>
              <a:defRPr>
                <a:solidFill>
                  <a:srgbClr val="535451"/>
                </a:solidFill>
                <a:latin typeface="Arial Rounded MT Bold"/>
                <a:cs typeface="Arial Rounded MT Bold"/>
              </a:defRPr>
            </a:lvl4pPr>
            <a:lvl5pPr>
              <a:defRPr>
                <a:solidFill>
                  <a:srgbClr val="535451"/>
                </a:solidFill>
                <a:latin typeface="Arial Rounded MT Bold"/>
                <a:cs typeface="Arial Rounded MT Bold"/>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1" name="Date Placeholder 3"/>
          <p:cNvSpPr>
            <a:spLocks noGrp="1"/>
          </p:cNvSpPr>
          <p:nvPr>
            <p:ph type="dt" sz="half" idx="10"/>
          </p:nvPr>
        </p:nvSpPr>
        <p:spPr>
          <a:xfrm>
            <a:off x="749290" y="6494899"/>
            <a:ext cx="2272930" cy="365125"/>
          </a:xfrm>
          <a:prstGeom prst="rect">
            <a:avLst/>
          </a:prstGeom>
        </p:spPr>
        <p:txBody>
          <a:bodyPr/>
          <a:lstStyle>
            <a:lvl1pPr algn="r">
              <a:defRPr sz="1000">
                <a:solidFill>
                  <a:srgbClr val="535451"/>
                </a:solidFill>
                <a:latin typeface="Arial Rounded MT Bold"/>
                <a:cs typeface="Arial Rounded MT Bold"/>
              </a:defRPr>
            </a:lvl1pPr>
          </a:lstStyle>
          <a:p>
            <a:fld id="{5F01271A-1D9A-754A-908E-B9D418C5FF18}" type="datetimeFigureOut">
              <a:rPr lang="en-US" smtClean="0"/>
              <a:pPr/>
              <a:t>6/12/2013</a:t>
            </a:fld>
            <a:endParaRPr lang="en-US" dirty="0"/>
          </a:p>
        </p:txBody>
      </p:sp>
      <p:sp>
        <p:nvSpPr>
          <p:cNvPr id="12" name="Footer Placeholder 4"/>
          <p:cNvSpPr>
            <a:spLocks noGrp="1"/>
          </p:cNvSpPr>
          <p:nvPr>
            <p:ph type="ftr" sz="quarter" idx="11"/>
          </p:nvPr>
        </p:nvSpPr>
        <p:spPr>
          <a:xfrm>
            <a:off x="3384550" y="6494899"/>
            <a:ext cx="3136900" cy="365125"/>
          </a:xfrm>
          <a:prstGeom prst="rect">
            <a:avLst/>
          </a:prstGeom>
        </p:spPr>
        <p:txBody>
          <a:bodyPr/>
          <a:lstStyle>
            <a:lvl1pPr algn="ctr">
              <a:defRPr sz="1000">
                <a:solidFill>
                  <a:srgbClr val="535451"/>
                </a:solidFill>
                <a:latin typeface="Arial Rounded MT Bold"/>
                <a:cs typeface="Arial Rounded MT Bold"/>
              </a:defRPr>
            </a:lvl1pPr>
          </a:lstStyle>
          <a:p>
            <a:endParaRPr lang="en-US" dirty="0"/>
          </a:p>
        </p:txBody>
      </p:sp>
      <p:sp>
        <p:nvSpPr>
          <p:cNvPr id="13" name="Slide Number Placeholder 5"/>
          <p:cNvSpPr>
            <a:spLocks noGrp="1"/>
          </p:cNvSpPr>
          <p:nvPr>
            <p:ph type="sldNum" sz="quarter" idx="12"/>
          </p:nvPr>
        </p:nvSpPr>
        <p:spPr>
          <a:xfrm>
            <a:off x="6833765" y="6494899"/>
            <a:ext cx="2311400" cy="365125"/>
          </a:xfrm>
          <a:prstGeom prst="rect">
            <a:avLst/>
          </a:prstGeom>
        </p:spPr>
        <p:txBody>
          <a:bodyPr/>
          <a:lstStyle>
            <a:lvl1pPr algn="r">
              <a:defRPr sz="1000">
                <a:solidFill>
                  <a:srgbClr val="535451"/>
                </a:solidFill>
                <a:latin typeface="Arial Rounded MT Bold"/>
                <a:cs typeface="Arial Rounded MT Bold"/>
              </a:defRPr>
            </a:lvl1pPr>
          </a:lstStyle>
          <a:p>
            <a:fld id="{EFA1B671-95A0-174A-AEB1-86241EB70D0A}" type="slidenum">
              <a:rPr lang="en-US" smtClean="0"/>
              <a:pPr/>
              <a:t>‹#›</a:t>
            </a:fld>
            <a:endParaRPr lang="en-US" dirty="0"/>
          </a:p>
        </p:txBody>
      </p:sp>
      <p:sp>
        <p:nvSpPr>
          <p:cNvPr id="7" name="Title 1"/>
          <p:cNvSpPr>
            <a:spLocks noGrp="1"/>
          </p:cNvSpPr>
          <p:nvPr>
            <p:ph type="ctrTitle"/>
          </p:nvPr>
        </p:nvSpPr>
        <p:spPr>
          <a:xfrm>
            <a:off x="495300" y="534171"/>
            <a:ext cx="8915400" cy="1256317"/>
          </a:xfrm>
          <a:prstGeom prst="rect">
            <a:avLst/>
          </a:prstGeom>
        </p:spPr>
        <p:txBody>
          <a:bodyPr anchor="t" anchorCtr="0">
            <a:normAutofit/>
          </a:bodyPr>
          <a:lstStyle>
            <a:lvl1pPr algn="ctr">
              <a:defRPr sz="3600">
                <a:solidFill>
                  <a:srgbClr val="535451"/>
                </a:solidFill>
                <a:latin typeface="Arial Rounded MT Bold"/>
                <a:cs typeface="Arial Rounded MT Bold"/>
              </a:defRPr>
            </a:lvl1pPr>
          </a:lstStyle>
          <a:p>
            <a:r>
              <a:rPr lang="en-GB" dirty="0" smtClean="0"/>
              <a:t>Click to edit Master title style</a:t>
            </a:r>
            <a:endParaRPr lang="en-US" dirty="0"/>
          </a:p>
        </p:txBody>
      </p:sp>
    </p:spTree>
    <p:extLst>
      <p:ext uri="{BB962C8B-B14F-4D97-AF65-F5344CB8AC3E}">
        <p14:creationId xmlns:p14="http://schemas.microsoft.com/office/powerpoint/2010/main" xmlns="" val="16773239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95300" y="1600200"/>
            <a:ext cx="8915400" cy="4525566"/>
          </a:xfrm>
        </p:spPr>
        <p:txBody>
          <a:bodyPr/>
          <a:lstStyle/>
          <a:p>
            <a:pPr lvl="0"/>
            <a:endParaRPr lang="en-GB"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8E528A-E95A-41CF-90EB-78E28B774762}"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22156910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028"/>
            <a:ext cx="8420100" cy="1470422"/>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GB" dirty="0"/>
              <a:t>Mdonei-04/04</a:t>
            </a: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035CAF4-618C-4763-8F90-07FDCCFE1E02}"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30442039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dirty="0"/>
              <a:t>Mdonei-04/04</a:t>
            </a: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2767303-83B6-4E7A-B7AA-5B5BDA30D912}"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14506336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1933" y="4406504"/>
            <a:ext cx="84201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1933" y="2906316"/>
            <a:ext cx="8420100" cy="15001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dirty="0"/>
              <a:t>Mdonei-04/04</a:t>
            </a: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11496EC-0AC2-4D5D-8011-EB356C208406}"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7778452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95300" y="1600200"/>
            <a:ext cx="4347633"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63067" y="1600200"/>
            <a:ext cx="4347633"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GB" dirty="0"/>
              <a:t>Mdonei-04/04</a:t>
            </a: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9EA6503-7C1C-4035-A1AE-F5E18A721898}"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22145229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4716"/>
            <a:ext cx="4377444"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5272"/>
            <a:ext cx="4377444"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3259" y="1534716"/>
            <a:ext cx="4377442"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3259" y="2175272"/>
            <a:ext cx="4377442"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GB" dirty="0"/>
              <a:t>Mdonei-04/04</a:t>
            </a:r>
          </a:p>
        </p:txBody>
      </p:sp>
      <p:sp>
        <p:nvSpPr>
          <p:cNvPr id="8" name="Footer Placeholder 7"/>
          <p:cNvSpPr>
            <a:spLocks noGrp="1"/>
          </p:cNvSpPr>
          <p:nvPr>
            <p:ph type="ftr" sz="quarter" idx="11"/>
          </p:nvPr>
        </p:nvSpPr>
        <p:spPr/>
        <p:txBody>
          <a:bodyPr/>
          <a:lstStyle>
            <a:lvl1pPr>
              <a:defRPr/>
            </a:lvl1pPr>
          </a:lstStyle>
          <a:p>
            <a:endParaRPr lang="en-GB"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1E0A23AC-E0AC-4A27-AFE5-D785B5F8ECE6}"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8870271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dirty="0"/>
              <a:t>Mdonei-04/04</a:t>
            </a:r>
          </a:p>
        </p:txBody>
      </p:sp>
      <p:sp>
        <p:nvSpPr>
          <p:cNvPr id="4" name="Footer Placeholder 3"/>
          <p:cNvSpPr>
            <a:spLocks noGrp="1"/>
          </p:cNvSpPr>
          <p:nvPr>
            <p:ph type="ftr" sz="quarter" idx="11"/>
          </p:nvPr>
        </p:nvSpPr>
        <p:spPr/>
        <p:txBody>
          <a:bodyPr/>
          <a:lstStyle>
            <a:lvl1pPr>
              <a:defRPr/>
            </a:lvl1pPr>
          </a:lstStyle>
          <a:p>
            <a:endParaRPr lang="en-GB"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27F8DD0C-7C88-47D4-BFC5-BE4D3CA773DA}"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41876457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dirty="0"/>
              <a:t>Mdonei-04/04</a:t>
            </a:r>
          </a:p>
        </p:txBody>
      </p:sp>
      <p:sp>
        <p:nvSpPr>
          <p:cNvPr id="3" name="Footer Placeholder 2"/>
          <p:cNvSpPr>
            <a:spLocks noGrp="1"/>
          </p:cNvSpPr>
          <p:nvPr>
            <p:ph type="ftr" sz="quarter" idx="11"/>
          </p:nvPr>
        </p:nvSpPr>
        <p:spPr/>
        <p:txBody>
          <a:bodyPr/>
          <a:lstStyle>
            <a:lvl1pPr>
              <a:defRPr/>
            </a:lvl1pPr>
          </a:lstStyle>
          <a:p>
            <a:endParaRPr lang="en-GB"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D5FE514-18C8-4829-B70D-A93DEC768445}"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36289448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2654"/>
            <a:ext cx="325843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2972" y="272653"/>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4703"/>
            <a:ext cx="32584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dirty="0"/>
              <a:t>Mdonei-04/04</a:t>
            </a: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78E5EB0F-855B-4A09-AB4A-A1A5750A88E9}"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22636147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219" y="4800600"/>
            <a:ext cx="59436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2219" y="613172"/>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942219" y="5367337"/>
            <a:ext cx="59436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dirty="0"/>
              <a:t>Mdonei-04/04</a:t>
            </a: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A45E607-C2AA-4121-BACE-065BD6E2D89C}"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1707577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82506" y="1596576"/>
            <a:ext cx="8420100" cy="3241523"/>
          </a:xfrm>
          <a:prstGeom prst="rect">
            <a:avLst/>
          </a:prstGeom>
        </p:spPr>
        <p:txBody>
          <a:bodyPr anchor="t" anchorCtr="0">
            <a:normAutofit/>
          </a:bodyPr>
          <a:lstStyle>
            <a:lvl1pPr marL="0" indent="0">
              <a:buNone/>
              <a:defRPr sz="1800">
                <a:solidFill>
                  <a:srgbClr val="535451"/>
                </a:solidFill>
                <a:latin typeface="Arial Rounded MT Bold"/>
                <a:cs typeface="Arial Rounded MT Bold"/>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smtClean="0"/>
              <a:t>Click to edit Master text styles</a:t>
            </a:r>
          </a:p>
        </p:txBody>
      </p:sp>
      <p:sp>
        <p:nvSpPr>
          <p:cNvPr id="10" name="Date Placeholder 3"/>
          <p:cNvSpPr>
            <a:spLocks noGrp="1"/>
          </p:cNvSpPr>
          <p:nvPr>
            <p:ph type="dt" sz="half" idx="10"/>
          </p:nvPr>
        </p:nvSpPr>
        <p:spPr>
          <a:xfrm>
            <a:off x="749290" y="6494899"/>
            <a:ext cx="2272930" cy="365125"/>
          </a:xfrm>
          <a:prstGeom prst="rect">
            <a:avLst/>
          </a:prstGeom>
        </p:spPr>
        <p:txBody>
          <a:bodyPr/>
          <a:lstStyle>
            <a:lvl1pPr algn="r">
              <a:defRPr sz="1000">
                <a:solidFill>
                  <a:srgbClr val="535451"/>
                </a:solidFill>
                <a:latin typeface="Arial Rounded MT Bold"/>
                <a:cs typeface="Arial Rounded MT Bold"/>
              </a:defRPr>
            </a:lvl1pPr>
          </a:lstStyle>
          <a:p>
            <a:fld id="{5F01271A-1D9A-754A-908E-B9D418C5FF18}" type="datetimeFigureOut">
              <a:rPr lang="en-US" smtClean="0"/>
              <a:pPr/>
              <a:t>6/12/2013</a:t>
            </a:fld>
            <a:endParaRPr lang="en-US" dirty="0"/>
          </a:p>
        </p:txBody>
      </p:sp>
      <p:sp>
        <p:nvSpPr>
          <p:cNvPr id="11" name="Footer Placeholder 4"/>
          <p:cNvSpPr>
            <a:spLocks noGrp="1"/>
          </p:cNvSpPr>
          <p:nvPr>
            <p:ph type="ftr" sz="quarter" idx="11"/>
          </p:nvPr>
        </p:nvSpPr>
        <p:spPr>
          <a:xfrm>
            <a:off x="3384550" y="6494899"/>
            <a:ext cx="3136900" cy="365125"/>
          </a:xfrm>
          <a:prstGeom prst="rect">
            <a:avLst/>
          </a:prstGeom>
        </p:spPr>
        <p:txBody>
          <a:bodyPr/>
          <a:lstStyle>
            <a:lvl1pPr algn="ctr">
              <a:defRPr sz="1000">
                <a:solidFill>
                  <a:srgbClr val="535451"/>
                </a:solidFill>
                <a:latin typeface="Arial Rounded MT Bold"/>
                <a:cs typeface="Arial Rounded MT Bold"/>
              </a:defRPr>
            </a:lvl1pPr>
          </a:lstStyle>
          <a:p>
            <a:endParaRPr lang="en-US" dirty="0"/>
          </a:p>
        </p:txBody>
      </p:sp>
      <p:sp>
        <p:nvSpPr>
          <p:cNvPr id="12" name="Slide Number Placeholder 5"/>
          <p:cNvSpPr>
            <a:spLocks noGrp="1"/>
          </p:cNvSpPr>
          <p:nvPr>
            <p:ph type="sldNum" sz="quarter" idx="12"/>
          </p:nvPr>
        </p:nvSpPr>
        <p:spPr>
          <a:xfrm>
            <a:off x="6833765" y="6494899"/>
            <a:ext cx="2311400" cy="365125"/>
          </a:xfrm>
          <a:prstGeom prst="rect">
            <a:avLst/>
          </a:prstGeom>
        </p:spPr>
        <p:txBody>
          <a:bodyPr/>
          <a:lstStyle>
            <a:lvl1pPr algn="r">
              <a:defRPr sz="1000">
                <a:solidFill>
                  <a:srgbClr val="535451"/>
                </a:solidFill>
                <a:latin typeface="Arial Rounded MT Bold"/>
                <a:cs typeface="Arial Rounded MT Bold"/>
              </a:defRPr>
            </a:lvl1pPr>
          </a:lstStyle>
          <a:p>
            <a:fld id="{EFA1B671-95A0-174A-AEB1-86241EB70D0A}" type="slidenum">
              <a:rPr lang="en-US" smtClean="0"/>
              <a:pPr/>
              <a:t>‹#›</a:t>
            </a:fld>
            <a:endParaRPr lang="en-US" dirty="0"/>
          </a:p>
        </p:txBody>
      </p:sp>
    </p:spTree>
    <p:extLst>
      <p:ext uri="{BB962C8B-B14F-4D97-AF65-F5344CB8AC3E}">
        <p14:creationId xmlns:p14="http://schemas.microsoft.com/office/powerpoint/2010/main" xmlns="" val="33683408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dirty="0"/>
              <a:t>Mdonei-04/04</a:t>
            </a: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F510CB0-6E55-4CF3-B5C5-9BE135144459}"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22207409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5035"/>
            <a:ext cx="2228850" cy="5850731"/>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275035"/>
            <a:ext cx="6466417" cy="58507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dirty="0"/>
              <a:t>Mdonei-04/04</a:t>
            </a: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51EB95E-EA83-4426-9503-7DFF822EF8A9}"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4011718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0" y="275035"/>
            <a:ext cx="8915400" cy="585073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a:xfrm>
            <a:off x="495300" y="6615113"/>
            <a:ext cx="2311400" cy="105966"/>
          </a:xfrm>
        </p:spPr>
        <p:txBody>
          <a:bodyPr/>
          <a:lstStyle>
            <a:lvl1pPr>
              <a:defRPr/>
            </a:lvl1pPr>
          </a:lstStyle>
          <a:p>
            <a:r>
              <a:rPr lang="en-GB" dirty="0"/>
              <a:t>Mdonei-04/04</a:t>
            </a:r>
          </a:p>
        </p:txBody>
      </p:sp>
      <p:sp>
        <p:nvSpPr>
          <p:cNvPr id="4" name="Footer Placeholder 3"/>
          <p:cNvSpPr>
            <a:spLocks noGrp="1"/>
          </p:cNvSpPr>
          <p:nvPr>
            <p:ph type="ftr" sz="quarter" idx="11"/>
          </p:nvPr>
        </p:nvSpPr>
        <p:spPr>
          <a:xfrm>
            <a:off x="3384550" y="6244829"/>
            <a:ext cx="3136900" cy="476250"/>
          </a:xfrm>
        </p:spPr>
        <p:txBody>
          <a:bodyPr/>
          <a:lstStyle>
            <a:lvl1pPr>
              <a:defRPr/>
            </a:lvl1pPr>
          </a:lstStyle>
          <a:p>
            <a:endParaRPr lang="en-GB" dirty="0">
              <a:solidFill>
                <a:srgbClr val="000000"/>
              </a:solidFill>
            </a:endParaRPr>
          </a:p>
        </p:txBody>
      </p:sp>
      <p:sp>
        <p:nvSpPr>
          <p:cNvPr id="5" name="Slide Number Placeholder 4"/>
          <p:cNvSpPr>
            <a:spLocks noGrp="1"/>
          </p:cNvSpPr>
          <p:nvPr>
            <p:ph type="sldNum" sz="quarter" idx="12"/>
          </p:nvPr>
        </p:nvSpPr>
        <p:spPr>
          <a:xfrm>
            <a:off x="7099300" y="6244829"/>
            <a:ext cx="2311400" cy="476250"/>
          </a:xfrm>
        </p:spPr>
        <p:txBody>
          <a:bodyPr/>
          <a:lstStyle>
            <a:lvl1pPr>
              <a:defRPr/>
            </a:lvl1pPr>
          </a:lstStyle>
          <a:p>
            <a:fld id="{CD8E71B3-8295-42EB-85B1-AB15B7F3B6DE}"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37584701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95300" y="1600200"/>
            <a:ext cx="8915400" cy="4525566"/>
          </a:xfrm>
        </p:spPr>
        <p:txBody>
          <a:bodyPr/>
          <a:lstStyle/>
          <a:p>
            <a:endParaRPr lang="en-GB" dirty="0"/>
          </a:p>
        </p:txBody>
      </p:sp>
      <p:sp>
        <p:nvSpPr>
          <p:cNvPr id="4" name="Date Placeholder 3"/>
          <p:cNvSpPr>
            <a:spLocks noGrp="1"/>
          </p:cNvSpPr>
          <p:nvPr>
            <p:ph type="dt" sz="half" idx="10"/>
          </p:nvPr>
        </p:nvSpPr>
        <p:spPr>
          <a:xfrm>
            <a:off x="495300" y="6615113"/>
            <a:ext cx="2311400" cy="105966"/>
          </a:xfrm>
        </p:spPr>
        <p:txBody>
          <a:bodyPr/>
          <a:lstStyle>
            <a:lvl1pPr>
              <a:defRPr/>
            </a:lvl1pPr>
          </a:lstStyle>
          <a:p>
            <a:r>
              <a:rPr lang="en-GB" dirty="0"/>
              <a:t>Mdonei-04/04</a:t>
            </a:r>
          </a:p>
        </p:txBody>
      </p:sp>
      <p:sp>
        <p:nvSpPr>
          <p:cNvPr id="5" name="Footer Placeholder 4"/>
          <p:cNvSpPr>
            <a:spLocks noGrp="1"/>
          </p:cNvSpPr>
          <p:nvPr>
            <p:ph type="ftr" sz="quarter" idx="11"/>
          </p:nvPr>
        </p:nvSpPr>
        <p:spPr>
          <a:xfrm>
            <a:off x="3384550" y="6244829"/>
            <a:ext cx="3136900" cy="476250"/>
          </a:xfrm>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a:xfrm>
            <a:off x="7099300" y="6244829"/>
            <a:ext cx="2311400" cy="476250"/>
          </a:xfrm>
        </p:spPr>
        <p:txBody>
          <a:bodyPr/>
          <a:lstStyle>
            <a:lvl1pPr>
              <a:defRPr/>
            </a:lvl1pPr>
          </a:lstStyle>
          <a:p>
            <a:fld id="{9431241C-39DB-4E30-B95E-D1E2818FA664}" type="slidenum">
              <a:rPr lang="en-GB">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xmlns="" val="4294941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028"/>
            <a:ext cx="8420100" cy="1470422"/>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4B20869-2C3C-4C64-AB88-9B2A3D2BCC42}"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2463854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6EEA98C-537B-43D8-B0CB-47B74F20FF76}"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6470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1933" y="4406504"/>
            <a:ext cx="84201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1933" y="2906317"/>
            <a:ext cx="8420100" cy="15001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ABAEBF5-CD60-4C24-873C-CCDF252AE460}"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1667915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95300" y="1600200"/>
            <a:ext cx="4347633"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63067" y="1600200"/>
            <a:ext cx="4347633"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1E8956-752B-4A42-9C9D-9CABBB5B8203}"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420579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5035"/>
            <a:ext cx="89154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4716"/>
            <a:ext cx="4377444"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5272"/>
            <a:ext cx="4377444"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3261" y="1534716"/>
            <a:ext cx="4377442"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3261" y="2175272"/>
            <a:ext cx="4377442"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dirty="0"/>
              <a:t>Mdonei-04/04</a:t>
            </a: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46B4C13-FB07-4BD1-A20D-579BDB30E8A2}"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xmlns="" val="8967123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Coke_PPT_template_TITLE.jpg"/>
          <p:cNvPicPr>
            <a:picLocks noChangeAspect="1"/>
          </p:cNvPicPr>
          <p:nvPr userDrawn="1"/>
        </p:nvPicPr>
        <p:blipFill>
          <a:blip r:embed="rId3">
            <a:extLst>
              <a:ext uri="{28A0092B-C50C-407E-A947-70E740481C1C}">
                <a14:useLocalDpi xmlns:a14="http://schemas.microsoft.com/office/drawing/2010/main" xmlns="" val="0"/>
              </a:ext>
            </a:extLst>
          </a:blip>
          <a:stretch>
            <a:fillRect/>
          </a:stretch>
        </p:blipFill>
        <p:spPr>
          <a:xfrm>
            <a:off x="0" y="0"/>
            <a:ext cx="9906000" cy="6858000"/>
          </a:xfrm>
          <a:prstGeom prst="rect">
            <a:avLst/>
          </a:prstGeom>
        </p:spPr>
      </p:pic>
      <p:pic>
        <p:nvPicPr>
          <p:cNvPr id="5" name="Picture 4" descr="CCE_REAL_LOGO_large-01.png"/>
          <p:cNvPicPr>
            <a:picLocks noChangeAspect="1"/>
          </p:cNvPicPr>
          <p:nvPr userDrawn="1"/>
        </p:nvPicPr>
        <p:blipFill>
          <a:blip r:embed="rId4">
            <a:extLst>
              <a:ext uri="{28A0092B-C50C-407E-A947-70E740481C1C}">
                <a14:useLocalDpi xmlns:a14="http://schemas.microsoft.com/office/drawing/2010/main" xmlns="" val="0"/>
              </a:ext>
            </a:extLst>
          </a:blip>
          <a:stretch>
            <a:fillRect/>
          </a:stretch>
        </p:blipFill>
        <p:spPr>
          <a:xfrm>
            <a:off x="350964" y="1817972"/>
            <a:ext cx="2959707" cy="2959707"/>
          </a:xfrm>
          <a:prstGeom prst="rect">
            <a:avLst/>
          </a:prstGeom>
        </p:spPr>
      </p:pic>
    </p:spTree>
    <p:extLst>
      <p:ext uri="{BB962C8B-B14F-4D97-AF65-F5344CB8AC3E}">
        <p14:creationId xmlns:p14="http://schemas.microsoft.com/office/powerpoint/2010/main" xmlns="" val="140703305"/>
      </p:ext>
    </p:extLst>
  </p:cSld>
  <p:clrMap bg1="lt1" tx1="dk1" bg2="lt2" tx2="dk2" accent1="accent1" accent2="accent2" accent3="accent3" accent4="accent4" accent5="accent5" accent6="accent6" hlink="hlink" folHlink="folHlink"/>
  <p:sldLayoutIdLst>
    <p:sldLayoutId id="2147483668"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Coke_PPT_template.jpg"/>
          <p:cNvPicPr>
            <a:picLocks noChangeAspect="1"/>
          </p:cNvPicPr>
          <p:nvPr userDrawn="1"/>
        </p:nvPicPr>
        <p:blipFill>
          <a:blip r:embed="rId5">
            <a:extLst>
              <a:ext uri="{28A0092B-C50C-407E-A947-70E740481C1C}">
                <a14:useLocalDpi xmlns:a14="http://schemas.microsoft.com/office/drawing/2010/main" xmlns="" val="0"/>
              </a:ext>
            </a:extLst>
          </a:blip>
          <a:stretch>
            <a:fillRect/>
          </a:stretch>
        </p:blipFill>
        <p:spPr>
          <a:xfrm>
            <a:off x="0" y="0"/>
            <a:ext cx="9906000" cy="6858000"/>
          </a:xfrm>
          <a:prstGeom prst="rect">
            <a:avLst/>
          </a:prstGeom>
        </p:spPr>
      </p:pic>
      <p:pic>
        <p:nvPicPr>
          <p:cNvPr id="8" name="Picture 7" descr="CCE_REAL_BUS.jpg"/>
          <p:cNvPicPr>
            <a:picLocks noChangeAspect="1"/>
          </p:cNvPicPr>
          <p:nvPr userDrawn="1"/>
        </p:nvPicPr>
        <p:blipFill>
          <a:blip r:embed="rId6">
            <a:extLst>
              <a:ext uri="{28A0092B-C50C-407E-A947-70E740481C1C}">
                <a14:useLocalDpi xmlns:a14="http://schemas.microsoft.com/office/drawing/2010/main" xmlns="" val="0"/>
              </a:ext>
            </a:extLst>
          </a:blip>
          <a:stretch>
            <a:fillRect/>
          </a:stretch>
        </p:blipFill>
        <p:spPr>
          <a:xfrm>
            <a:off x="525865" y="530167"/>
            <a:ext cx="694944" cy="694944"/>
          </a:xfrm>
          <a:prstGeom prst="rect">
            <a:avLst/>
          </a:prstGeom>
        </p:spPr>
      </p:pic>
    </p:spTree>
    <p:extLst>
      <p:ext uri="{BB962C8B-B14F-4D97-AF65-F5344CB8AC3E}">
        <p14:creationId xmlns:p14="http://schemas.microsoft.com/office/powerpoint/2010/main" xmlns="" val="3062447714"/>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0" y="1600200"/>
            <a:ext cx="8915400" cy="45255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95300" y="6615113"/>
            <a:ext cx="2311400" cy="1059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600">
                <a:solidFill>
                  <a:srgbClr val="DDDDDD"/>
                </a:solidFill>
              </a:defRPr>
            </a:lvl1pPr>
          </a:lstStyle>
          <a:p>
            <a:pPr defTabSz="914400" fontAlgn="base">
              <a:spcBef>
                <a:spcPct val="0"/>
              </a:spcBef>
              <a:spcAft>
                <a:spcPct val="0"/>
              </a:spcAft>
              <a:defRPr/>
            </a:pPr>
            <a:r>
              <a:rPr lang="en-US" dirty="0"/>
              <a:t>Mdonei-04/04</a:t>
            </a:r>
            <a:endParaRPr lang="en-GB" dirty="0"/>
          </a:p>
        </p:txBody>
      </p:sp>
      <p:sp>
        <p:nvSpPr>
          <p:cNvPr id="1029" name="Rectangle 5"/>
          <p:cNvSpPr>
            <a:spLocks noGrp="1" noChangeArrowheads="1"/>
          </p:cNvSpPr>
          <p:nvPr>
            <p:ph type="ftr" sz="quarter" idx="3"/>
          </p:nvPr>
        </p:nvSpPr>
        <p:spPr bwMode="auto">
          <a:xfrm>
            <a:off x="3384550" y="6244829"/>
            <a:ext cx="31369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ctr" defTabSz="914400" fontAlgn="base">
              <a:spcBef>
                <a:spcPct val="0"/>
              </a:spcBef>
              <a:spcAft>
                <a:spcPct val="0"/>
              </a:spcAft>
              <a:defRPr/>
            </a:pPr>
            <a:endParaRPr lang="en-GB" dirty="0">
              <a:solidFill>
                <a:srgbClr val="000000"/>
              </a:solidFill>
            </a:endParaRPr>
          </a:p>
        </p:txBody>
      </p:sp>
      <p:sp>
        <p:nvSpPr>
          <p:cNvPr id="1030" name="Rectangle 6"/>
          <p:cNvSpPr>
            <a:spLocks noGrp="1" noChangeArrowheads="1"/>
          </p:cNvSpPr>
          <p:nvPr>
            <p:ph type="sldNum" sz="quarter" idx="4"/>
          </p:nvPr>
        </p:nvSpPr>
        <p:spPr bwMode="auto">
          <a:xfrm>
            <a:off x="7099300" y="6244829"/>
            <a:ext cx="23114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defTabSz="914400" fontAlgn="base">
              <a:spcBef>
                <a:spcPct val="0"/>
              </a:spcBef>
              <a:spcAft>
                <a:spcPct val="0"/>
              </a:spcAft>
              <a:defRPr/>
            </a:pPr>
            <a:fld id="{96F06092-75B9-42A3-893A-30C74827AB8A}" type="slidenum">
              <a:rPr lang="en-GB">
                <a:solidFill>
                  <a:srgbClr val="000000"/>
                </a:solidFill>
              </a:rPr>
              <a:pPr defTabSz="914400" fontAlgn="base">
                <a:spcBef>
                  <a:spcPct val="0"/>
                </a:spcBef>
                <a:spcAft>
                  <a:spcPct val="0"/>
                </a:spcAft>
                <a:defRPr/>
              </a:pPr>
              <a:t>‹#›</a:t>
            </a:fld>
            <a:endParaRPr lang="en-GB" dirty="0">
              <a:solidFill>
                <a:srgbClr val="000000"/>
              </a:solidFill>
            </a:endParaRPr>
          </a:p>
        </p:txBody>
      </p:sp>
    </p:spTree>
    <p:extLst>
      <p:ext uri="{BB962C8B-B14F-4D97-AF65-F5344CB8AC3E}">
        <p14:creationId xmlns:p14="http://schemas.microsoft.com/office/powerpoint/2010/main" xmlns="" val="136742781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0" y="1600200"/>
            <a:ext cx="8915400" cy="45255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95300" y="6615113"/>
            <a:ext cx="2311400" cy="1059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600">
                <a:solidFill>
                  <a:srgbClr val="DDDDDD"/>
                </a:solidFill>
              </a:defRPr>
            </a:lvl1pPr>
          </a:lstStyle>
          <a:p>
            <a:pPr defTabSz="914400" fontAlgn="base">
              <a:spcBef>
                <a:spcPct val="0"/>
              </a:spcBef>
              <a:spcAft>
                <a:spcPct val="0"/>
              </a:spcAft>
              <a:defRPr/>
            </a:pPr>
            <a:r>
              <a:rPr lang="en-US" dirty="0"/>
              <a:t>Mdonei-04/04</a:t>
            </a:r>
            <a:endParaRPr lang="en-GB" dirty="0"/>
          </a:p>
        </p:txBody>
      </p:sp>
      <p:sp>
        <p:nvSpPr>
          <p:cNvPr id="1029" name="Rectangle 5"/>
          <p:cNvSpPr>
            <a:spLocks noGrp="1" noChangeArrowheads="1"/>
          </p:cNvSpPr>
          <p:nvPr>
            <p:ph type="ftr" sz="quarter" idx="3"/>
          </p:nvPr>
        </p:nvSpPr>
        <p:spPr bwMode="auto">
          <a:xfrm>
            <a:off x="3384550" y="6244829"/>
            <a:ext cx="31369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ctr" defTabSz="914400" fontAlgn="base">
              <a:spcBef>
                <a:spcPct val="0"/>
              </a:spcBef>
              <a:spcAft>
                <a:spcPct val="0"/>
              </a:spcAft>
              <a:defRPr/>
            </a:pPr>
            <a:endParaRPr lang="en-GB" dirty="0">
              <a:solidFill>
                <a:srgbClr val="000000"/>
              </a:solidFill>
            </a:endParaRPr>
          </a:p>
        </p:txBody>
      </p:sp>
      <p:sp>
        <p:nvSpPr>
          <p:cNvPr id="1030" name="Rectangle 6"/>
          <p:cNvSpPr>
            <a:spLocks noGrp="1" noChangeArrowheads="1"/>
          </p:cNvSpPr>
          <p:nvPr>
            <p:ph type="sldNum" sz="quarter" idx="4"/>
          </p:nvPr>
        </p:nvSpPr>
        <p:spPr bwMode="auto">
          <a:xfrm>
            <a:off x="7099300" y="6244829"/>
            <a:ext cx="23114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defTabSz="914400" fontAlgn="base">
              <a:spcBef>
                <a:spcPct val="0"/>
              </a:spcBef>
              <a:spcAft>
                <a:spcPct val="0"/>
              </a:spcAft>
              <a:defRPr/>
            </a:pPr>
            <a:fld id="{FD387407-A761-4D09-90DF-B67FBE021B5A}" type="slidenum">
              <a:rPr lang="en-GB">
                <a:solidFill>
                  <a:srgbClr val="000000"/>
                </a:solidFill>
              </a:rPr>
              <a:pPr defTabSz="914400" fontAlgn="base">
                <a:spcBef>
                  <a:spcPct val="0"/>
                </a:spcBef>
                <a:spcAft>
                  <a:spcPct val="0"/>
                </a:spcAft>
                <a:defRPr/>
              </a:pPr>
              <a:t>‹#›</a:t>
            </a:fld>
            <a:endParaRPr lang="en-GB" dirty="0">
              <a:solidFill>
                <a:srgbClr val="000000"/>
              </a:solidFill>
            </a:endParaRPr>
          </a:p>
        </p:txBody>
      </p:sp>
    </p:spTree>
    <p:extLst>
      <p:ext uri="{BB962C8B-B14F-4D97-AF65-F5344CB8AC3E}">
        <p14:creationId xmlns:p14="http://schemas.microsoft.com/office/powerpoint/2010/main" xmlns="" val="322396369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300" y="1600200"/>
            <a:ext cx="8915400" cy="45255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95300" y="6615113"/>
            <a:ext cx="2311400" cy="1059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600">
                <a:solidFill>
                  <a:srgbClr val="DDDDDD"/>
                </a:solidFill>
              </a:defRPr>
            </a:lvl1pPr>
          </a:lstStyle>
          <a:p>
            <a:pPr defTabSz="914400" fontAlgn="base">
              <a:spcBef>
                <a:spcPct val="0"/>
              </a:spcBef>
              <a:spcAft>
                <a:spcPct val="0"/>
              </a:spcAft>
            </a:pPr>
            <a:r>
              <a:rPr lang="en-GB" dirty="0" smtClean="0"/>
              <a:t>Mdonei-04/04</a:t>
            </a:r>
          </a:p>
        </p:txBody>
      </p:sp>
      <p:sp>
        <p:nvSpPr>
          <p:cNvPr id="1029" name="Rectangle 5"/>
          <p:cNvSpPr>
            <a:spLocks noGrp="1" noChangeArrowheads="1"/>
          </p:cNvSpPr>
          <p:nvPr>
            <p:ph type="ftr" sz="quarter" idx="3"/>
          </p:nvPr>
        </p:nvSpPr>
        <p:spPr bwMode="auto">
          <a:xfrm>
            <a:off x="3384550" y="6244829"/>
            <a:ext cx="31369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ctr" defTabSz="914400" fontAlgn="base">
              <a:spcBef>
                <a:spcPct val="0"/>
              </a:spcBef>
              <a:spcAft>
                <a:spcPct val="0"/>
              </a:spcAft>
            </a:pPr>
            <a:endParaRPr lang="en-GB" dirty="0" smtClean="0">
              <a:solidFill>
                <a:srgbClr val="000000"/>
              </a:solidFill>
            </a:endParaRPr>
          </a:p>
        </p:txBody>
      </p:sp>
      <p:sp>
        <p:nvSpPr>
          <p:cNvPr id="1030" name="Rectangle 6"/>
          <p:cNvSpPr>
            <a:spLocks noGrp="1" noChangeArrowheads="1"/>
          </p:cNvSpPr>
          <p:nvPr>
            <p:ph type="sldNum" sz="quarter" idx="4"/>
          </p:nvPr>
        </p:nvSpPr>
        <p:spPr bwMode="auto">
          <a:xfrm>
            <a:off x="7099300" y="6244829"/>
            <a:ext cx="23114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defTabSz="914400" fontAlgn="base">
              <a:spcBef>
                <a:spcPct val="0"/>
              </a:spcBef>
              <a:spcAft>
                <a:spcPct val="0"/>
              </a:spcAft>
            </a:pPr>
            <a:fld id="{482AD3E2-4165-4556-83AE-720D2C00D57E}" type="slidenum">
              <a:rPr lang="en-GB" smtClean="0">
                <a:solidFill>
                  <a:srgbClr val="000000"/>
                </a:solidFill>
              </a:rPr>
              <a:pPr defTabSz="914400" fontAlgn="base">
                <a:spcBef>
                  <a:spcPct val="0"/>
                </a:spcBef>
                <a:spcAft>
                  <a:spcPct val="0"/>
                </a:spcAft>
              </a:pPr>
              <a:t>‹#›</a:t>
            </a:fld>
            <a:endParaRPr lang="en-GB" dirty="0" smtClean="0">
              <a:solidFill>
                <a:srgbClr val="000000"/>
              </a:solidFill>
            </a:endParaRPr>
          </a:p>
        </p:txBody>
      </p:sp>
    </p:spTree>
    <p:extLst>
      <p:ext uri="{BB962C8B-B14F-4D97-AF65-F5344CB8AC3E}">
        <p14:creationId xmlns:p14="http://schemas.microsoft.com/office/powerpoint/2010/main" xmlns="" val="2999624943"/>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Lst>
  <p:hf sldNum="0"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 Id="rId9" Type="http://schemas.openxmlformats.org/officeDocument/2006/relationships/image" Target="../media/image19.jpe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43.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Business Challenge 2013/14</a:t>
            </a:r>
            <a:br>
              <a:rPr lang="en-US" dirty="0" smtClean="0"/>
            </a:br>
            <a:r>
              <a:rPr lang="en-US" dirty="0" smtClean="0"/>
              <a:t/>
            </a:r>
            <a:br>
              <a:rPr lang="en-US" dirty="0" smtClean="0"/>
            </a:br>
            <a:r>
              <a:rPr lang="en-US" sz="2800" b="0" dirty="0">
                <a:solidFill>
                  <a:schemeClr val="tx1"/>
                </a:solidFill>
              </a:rPr>
              <a:t>B</a:t>
            </a:r>
            <a:r>
              <a:rPr lang="en-US" sz="2800" b="0" dirty="0" smtClean="0">
                <a:solidFill>
                  <a:schemeClr val="tx1"/>
                </a:solidFill>
              </a:rPr>
              <a:t>rought to you by</a:t>
            </a:r>
            <a:endParaRPr lang="en-US" sz="2800" b="0" dirty="0">
              <a:solidFill>
                <a:schemeClr val="tx1"/>
              </a:solidFill>
            </a:endParaRPr>
          </a:p>
        </p:txBody>
      </p:sp>
      <p:pic>
        <p:nvPicPr>
          <p:cNvPr id="3" name="Picture 1"/>
          <p:cNvPicPr>
            <a:picLocks noChangeAspect="1"/>
          </p:cNvPicPr>
          <p:nvPr/>
        </p:nvPicPr>
        <p:blipFill>
          <a:blip r:embed="rId3">
            <a:extLst>
              <a:ext uri="{28A0092B-C50C-407E-A947-70E740481C1C}">
                <a14:useLocalDpi xmlns:a14="http://schemas.microsoft.com/office/drawing/2010/main" xmlns="" val="0"/>
              </a:ext>
            </a:extLst>
          </a:blip>
          <a:srcRect/>
          <a:stretch>
            <a:fillRect/>
          </a:stretch>
        </p:blipFill>
        <p:spPr bwMode="auto">
          <a:xfrm>
            <a:off x="3795892" y="3870086"/>
            <a:ext cx="5033639" cy="906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78737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ChangeArrowheads="1"/>
          </p:cNvSpPr>
          <p:nvPr/>
        </p:nvSpPr>
        <p:spPr bwMode="auto">
          <a:xfrm>
            <a:off x="7651931" y="6629404"/>
            <a:ext cx="184731"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defTabSz="914400" fontAlgn="base">
              <a:spcBef>
                <a:spcPct val="0"/>
              </a:spcBef>
              <a:spcAft>
                <a:spcPct val="0"/>
              </a:spcAft>
            </a:pPr>
            <a:endParaRPr lang="en-US" sz="1000" b="1" dirty="0" smtClean="0">
              <a:solidFill>
                <a:srgbClr val="FF0000"/>
              </a:solidFill>
            </a:endParaRPr>
          </a:p>
        </p:txBody>
      </p:sp>
      <p:sp>
        <p:nvSpPr>
          <p:cNvPr id="15363" name="Text Box 8"/>
          <p:cNvSpPr txBox="1">
            <a:spLocks noChangeArrowheads="1"/>
          </p:cNvSpPr>
          <p:nvPr/>
        </p:nvSpPr>
        <p:spPr bwMode="auto">
          <a:xfrm>
            <a:off x="176784" y="352605"/>
            <a:ext cx="4435458"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ctr" defTabSz="914400" eaLnBrk="1" fontAlgn="base" hangingPunct="1">
              <a:spcBef>
                <a:spcPct val="50000"/>
              </a:spcBef>
              <a:spcAft>
                <a:spcPct val="0"/>
              </a:spcAft>
            </a:pPr>
            <a:r>
              <a:rPr lang="en-GB" sz="3600" b="1" dirty="0" smtClean="0">
                <a:solidFill>
                  <a:srgbClr val="000000"/>
                </a:solidFill>
              </a:rPr>
              <a:t>Ingredients Sheet </a:t>
            </a:r>
            <a:endParaRPr lang="en-US" sz="3600" b="1" dirty="0" smtClean="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xmlns="" val="3686071485"/>
              </p:ext>
            </p:extLst>
          </p:nvPr>
        </p:nvGraphicFramePr>
        <p:xfrm>
          <a:off x="481542" y="998937"/>
          <a:ext cx="8736542" cy="4786169"/>
        </p:xfrm>
        <a:graphic>
          <a:graphicData uri="http://schemas.openxmlformats.org/drawingml/2006/table">
            <a:tbl>
              <a:tblPr firstRow="1" bandRow="1">
                <a:tableStyleId>{616DA210-FB5B-4158-B5E0-FEB733F419BA}</a:tableStyleId>
              </a:tblPr>
              <a:tblGrid>
                <a:gridCol w="2314286"/>
                <a:gridCol w="2053483"/>
                <a:gridCol w="4368773"/>
              </a:tblGrid>
              <a:tr h="502922">
                <a:tc>
                  <a:txBody>
                    <a:bodyPr/>
                    <a:lstStyle/>
                    <a:p>
                      <a:r>
                        <a:rPr lang="en-GB" sz="1400" dirty="0" smtClean="0"/>
                        <a:t>Drink Name:</a:t>
                      </a:r>
                      <a:endParaRPr lang="en-GB" sz="1400" dirty="0"/>
                    </a:p>
                  </a:txBody>
                  <a:tcPr marL="132089" marR="132089" marT="34291" marB="34291"/>
                </a:tc>
                <a:tc gridSpan="2">
                  <a:txBody>
                    <a:bodyPr/>
                    <a:lstStyle/>
                    <a:p>
                      <a:endParaRPr lang="en-GB" sz="900" dirty="0"/>
                    </a:p>
                  </a:txBody>
                  <a:tcPr marL="132089" marR="132089" marT="34291" marB="34291"/>
                </a:tc>
                <a:tc hMerge="1">
                  <a:txBody>
                    <a:bodyPr/>
                    <a:lstStyle/>
                    <a:p>
                      <a:endParaRPr lang="en-GB"/>
                    </a:p>
                  </a:txBody>
                  <a:tcPr/>
                </a:tc>
              </a:tr>
              <a:tr h="864119">
                <a:tc>
                  <a:txBody>
                    <a:bodyPr/>
                    <a:lstStyle/>
                    <a:p>
                      <a:r>
                        <a:rPr lang="en-GB" sz="1400" dirty="0" smtClean="0"/>
                        <a:t>All Ingredients (list):</a:t>
                      </a:r>
                      <a:endParaRPr lang="en-GB" sz="1400" dirty="0"/>
                    </a:p>
                  </a:txBody>
                  <a:tcPr marL="132089" marR="132089" marT="34291" marB="34291">
                    <a:noFill/>
                  </a:tcPr>
                </a:tc>
                <a:tc gridSpan="2">
                  <a:txBody>
                    <a:bodyPr/>
                    <a:lstStyle/>
                    <a:p>
                      <a:endParaRPr lang="en-GB" sz="900" dirty="0"/>
                    </a:p>
                  </a:txBody>
                  <a:tcPr marL="132089" marR="132089" marT="34291" marB="34291">
                    <a:noFill/>
                  </a:tcPr>
                </a:tc>
                <a:tc hMerge="1">
                  <a:txBody>
                    <a:bodyPr/>
                    <a:lstStyle/>
                    <a:p>
                      <a:endParaRPr lang="en-GB" dirty="0"/>
                    </a:p>
                  </a:txBody>
                  <a:tcPr/>
                </a:tc>
              </a:tr>
              <a:tr h="720092">
                <a:tc>
                  <a:txBody>
                    <a:bodyPr/>
                    <a:lstStyle/>
                    <a:p>
                      <a:pPr algn="ctr"/>
                      <a:r>
                        <a:rPr lang="en-GB" sz="1400" dirty="0" smtClean="0"/>
                        <a:t>KEY INGREDIENT</a:t>
                      </a:r>
                      <a:endParaRPr lang="en-GB" sz="1400" dirty="0"/>
                    </a:p>
                  </a:txBody>
                  <a:tcPr marL="132089" marR="132089" marT="34291" marB="34291" anchor="ctr">
                    <a:solidFill>
                      <a:schemeClr val="bg1">
                        <a:lumMod val="85000"/>
                      </a:schemeClr>
                    </a:solidFill>
                  </a:tcPr>
                </a:tc>
                <a:tc>
                  <a:txBody>
                    <a:bodyPr/>
                    <a:lstStyle/>
                    <a:p>
                      <a:pPr algn="ctr"/>
                      <a:r>
                        <a:rPr lang="en-GB" sz="1400" dirty="0" smtClean="0"/>
                        <a:t>QUANTITY</a:t>
                      </a:r>
                      <a:endParaRPr lang="en-GB" sz="1400" dirty="0"/>
                    </a:p>
                  </a:txBody>
                  <a:tcPr marL="132089" marR="132089" marT="34291" marB="34291" anchor="ctr">
                    <a:solidFill>
                      <a:schemeClr val="bg1">
                        <a:lumMod val="85000"/>
                      </a:schemeClr>
                    </a:solidFill>
                  </a:tcPr>
                </a:tc>
                <a:tc>
                  <a:txBody>
                    <a:bodyPr/>
                    <a:lstStyle/>
                    <a:p>
                      <a:pPr algn="ctr"/>
                      <a:r>
                        <a:rPr lang="en-GB" sz="1400" dirty="0" smtClean="0"/>
                        <a:t>BENEFIT</a:t>
                      </a:r>
                      <a:endParaRPr lang="en-GB" sz="1400" dirty="0"/>
                    </a:p>
                  </a:txBody>
                  <a:tcPr marL="132089" marR="132089" marT="34291" marB="34291" anchor="ctr">
                    <a:solidFill>
                      <a:schemeClr val="bg1">
                        <a:lumMod val="85000"/>
                      </a:schemeClr>
                    </a:solidFill>
                  </a:tcPr>
                </a:tc>
              </a:tr>
              <a:tr h="1376204">
                <a:tc>
                  <a:txBody>
                    <a:bodyPr/>
                    <a:lstStyle/>
                    <a:p>
                      <a:r>
                        <a:rPr lang="en-GB" sz="1400" dirty="0" smtClean="0"/>
                        <a:t>1.</a:t>
                      </a:r>
                      <a:endParaRPr lang="en-GB" sz="1400" dirty="0"/>
                    </a:p>
                  </a:txBody>
                  <a:tcPr marL="132089" marR="132089" marT="34291" marB="34291">
                    <a:noFill/>
                  </a:tcPr>
                </a:tc>
                <a:tc>
                  <a:txBody>
                    <a:bodyPr/>
                    <a:lstStyle/>
                    <a:p>
                      <a:endParaRPr lang="en-GB" sz="1400" dirty="0"/>
                    </a:p>
                  </a:txBody>
                  <a:tcPr marL="132089" marR="132089" marT="34291" marB="34291">
                    <a:noFill/>
                  </a:tcPr>
                </a:tc>
                <a:tc>
                  <a:txBody>
                    <a:bodyPr/>
                    <a:lstStyle/>
                    <a:p>
                      <a:endParaRPr lang="en-GB" sz="1400" dirty="0"/>
                    </a:p>
                  </a:txBody>
                  <a:tcPr marL="132089" marR="132089" marT="34291" marB="34291">
                    <a:noFill/>
                  </a:tcPr>
                </a:tc>
              </a:tr>
              <a:tr h="1322832">
                <a:tc>
                  <a:txBody>
                    <a:bodyPr/>
                    <a:lstStyle/>
                    <a:p>
                      <a:r>
                        <a:rPr lang="en-GB" sz="1400" dirty="0" smtClean="0"/>
                        <a:t>2.</a:t>
                      </a:r>
                      <a:endParaRPr lang="en-GB" sz="1400" dirty="0"/>
                    </a:p>
                  </a:txBody>
                  <a:tcPr marL="132089" marR="132089" marT="34291" marB="34291">
                    <a:noFill/>
                  </a:tcPr>
                </a:tc>
                <a:tc>
                  <a:txBody>
                    <a:bodyPr/>
                    <a:lstStyle/>
                    <a:p>
                      <a:endParaRPr lang="en-GB" sz="1400" dirty="0"/>
                    </a:p>
                  </a:txBody>
                  <a:tcPr marL="132089" marR="132089" marT="34291" marB="34291">
                    <a:noFill/>
                  </a:tcPr>
                </a:tc>
                <a:tc>
                  <a:txBody>
                    <a:bodyPr/>
                    <a:lstStyle/>
                    <a:p>
                      <a:endParaRPr lang="en-GB" sz="1400" dirty="0"/>
                    </a:p>
                  </a:txBody>
                  <a:tcPr marL="132089" marR="132089" marT="34291" marB="34291">
                    <a:noFill/>
                  </a:tcPr>
                </a:tc>
              </a:tr>
            </a:tbl>
          </a:graphicData>
        </a:graphic>
      </p:graphicFrame>
      <p:pic>
        <p:nvPicPr>
          <p:cNvPr id="15393" name="Picture 36"/>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693768" y="342998"/>
            <a:ext cx="4712363" cy="6437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 name="Picture 1"/>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81543" y="5895283"/>
            <a:ext cx="775927" cy="775926"/>
          </a:xfrm>
          <a:prstGeom prst="rect">
            <a:avLst/>
          </a:prstGeom>
        </p:spPr>
      </p:pic>
      <p:sp>
        <p:nvSpPr>
          <p:cNvPr id="7" name="Slide Number Placeholder 1"/>
          <p:cNvSpPr>
            <a:spLocks noGrp="1"/>
          </p:cNvSpPr>
          <p:nvPr>
            <p:ph type="sldNum" sz="quarter" idx="12"/>
          </p:nvPr>
        </p:nvSpPr>
        <p:spPr>
          <a:xfrm>
            <a:off x="6833765" y="6494899"/>
            <a:ext cx="2311400" cy="365125"/>
          </a:xfr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10</a:t>
            </a:fld>
            <a:endParaRPr lang="en-GB" sz="1400" dirty="0" smtClean="0"/>
          </a:p>
        </p:txBody>
      </p:sp>
    </p:spTree>
    <p:extLst>
      <p:ext uri="{BB962C8B-B14F-4D97-AF65-F5344CB8AC3E}">
        <p14:creationId xmlns:p14="http://schemas.microsoft.com/office/powerpoint/2010/main" xmlns="" val="1549827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ChangeArrowheads="1"/>
          </p:cNvSpPr>
          <p:nvPr/>
        </p:nvSpPr>
        <p:spPr bwMode="auto">
          <a:xfrm>
            <a:off x="591313" y="1638551"/>
            <a:ext cx="8723377" cy="3742944"/>
          </a:xfrm>
          <a:prstGeom prst="flowChartAlternateProcess">
            <a:avLst/>
          </a:prstGeom>
          <a:solidFill>
            <a:schemeClr val="bg1">
              <a:lumMod val="85000"/>
            </a:schemeClr>
          </a:solidFill>
          <a:ln w="9525">
            <a:solidFill>
              <a:srgbClr val="000000"/>
            </a:solidFill>
            <a:miter lim="800000"/>
            <a:headEnd/>
            <a:tailEnd/>
          </a:ln>
        </p:spPr>
        <p:txBody>
          <a:bodyPr/>
          <a:lstStyle/>
          <a:p>
            <a:pPr algn="l"/>
            <a:endParaRPr lang="en-US" dirty="0"/>
          </a:p>
        </p:txBody>
      </p:sp>
      <p:sp>
        <p:nvSpPr>
          <p:cNvPr id="16387" name="Rectangle 7"/>
          <p:cNvSpPr>
            <a:spLocks noChangeArrowheads="1"/>
          </p:cNvSpPr>
          <p:nvPr/>
        </p:nvSpPr>
        <p:spPr bwMode="auto">
          <a:xfrm>
            <a:off x="7651931" y="6629404"/>
            <a:ext cx="184731"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endParaRPr lang="en-US" sz="1000" b="1" dirty="0">
              <a:solidFill>
                <a:srgbClr val="FF0000"/>
              </a:solidFill>
            </a:endParaRPr>
          </a:p>
        </p:txBody>
      </p:sp>
      <p:sp>
        <p:nvSpPr>
          <p:cNvPr id="16389" name="Text Box 9"/>
          <p:cNvSpPr txBox="1">
            <a:spLocks noChangeArrowheads="1"/>
          </p:cNvSpPr>
          <p:nvPr/>
        </p:nvSpPr>
        <p:spPr bwMode="auto">
          <a:xfrm>
            <a:off x="1625777" y="1376363"/>
            <a:ext cx="6656740"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spcBef>
                <a:spcPct val="50000"/>
              </a:spcBef>
            </a:pPr>
            <a:endParaRPr lang="en-GB" dirty="0"/>
          </a:p>
          <a:p>
            <a:pPr eaLnBrk="1" hangingPunct="1">
              <a:spcBef>
                <a:spcPct val="50000"/>
              </a:spcBef>
              <a:buFontTx/>
              <a:buChar char="-"/>
            </a:pPr>
            <a:endParaRPr lang="en-GB" dirty="0"/>
          </a:p>
        </p:txBody>
      </p:sp>
      <p:sp>
        <p:nvSpPr>
          <p:cNvPr id="16390" name="Text Box 16"/>
          <p:cNvSpPr txBox="1">
            <a:spLocks noChangeArrowheads="1"/>
          </p:cNvSpPr>
          <p:nvPr/>
        </p:nvSpPr>
        <p:spPr bwMode="auto">
          <a:xfrm>
            <a:off x="943373" y="1865399"/>
            <a:ext cx="8319206" cy="18466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r>
              <a:rPr lang="en-GB" sz="1400" dirty="0"/>
              <a:t>Work as a whole team. </a:t>
            </a:r>
          </a:p>
          <a:p>
            <a:pPr eaLnBrk="1" hangingPunct="1"/>
            <a:r>
              <a:rPr lang="en-GB" sz="1400" dirty="0"/>
              <a:t>By now you should be clear about what your juice tastes like so you need to develop a brand with a unique identity and think of ways of marketing it.</a:t>
            </a:r>
          </a:p>
          <a:p>
            <a:pPr eaLnBrk="1" hangingPunct="1"/>
            <a:r>
              <a:rPr lang="en-GB" sz="1400" dirty="0"/>
              <a:t>Think about the areas below and build your ideas into an illustration of your product for your PowerPoint presentation. </a:t>
            </a:r>
            <a:endParaRPr lang="en-GB" sz="1400" dirty="0" smtClean="0"/>
          </a:p>
          <a:p>
            <a:pPr eaLnBrk="1" hangingPunct="1"/>
            <a:r>
              <a:rPr lang="en-GB" sz="1400" dirty="0" smtClean="0"/>
              <a:t>Refer </a:t>
            </a:r>
            <a:r>
              <a:rPr lang="en-GB" sz="1400" dirty="0"/>
              <a:t>to page</a:t>
            </a:r>
            <a:r>
              <a:rPr lang="en-GB" sz="1400" dirty="0">
                <a:solidFill>
                  <a:srgbClr val="FF0000"/>
                </a:solidFill>
              </a:rPr>
              <a:t> </a:t>
            </a:r>
            <a:r>
              <a:rPr lang="en-GB" sz="1400" dirty="0" smtClean="0"/>
              <a:t>12</a:t>
            </a:r>
            <a:r>
              <a:rPr lang="en-GB" sz="1400" dirty="0" smtClean="0">
                <a:solidFill>
                  <a:srgbClr val="FF0000"/>
                </a:solidFill>
              </a:rPr>
              <a:t> </a:t>
            </a:r>
            <a:r>
              <a:rPr lang="en-GB" sz="1400" dirty="0"/>
              <a:t>when considering how to package your drink and </a:t>
            </a:r>
            <a:r>
              <a:rPr lang="en-GB" sz="1400" dirty="0" smtClean="0"/>
              <a:t>feel free to propose any marketing ideas in your PowerPoint presentation.</a:t>
            </a:r>
            <a:endParaRPr lang="en-GB" sz="1400" dirty="0"/>
          </a:p>
          <a:p>
            <a:pPr eaLnBrk="1" hangingPunct="1"/>
            <a:endParaRPr lang="en-GB" dirty="0"/>
          </a:p>
        </p:txBody>
      </p:sp>
      <p:sp>
        <p:nvSpPr>
          <p:cNvPr id="16391" name="Oval 24"/>
          <p:cNvSpPr>
            <a:spLocks noChangeArrowheads="1"/>
          </p:cNvSpPr>
          <p:nvPr/>
        </p:nvSpPr>
        <p:spPr bwMode="auto">
          <a:xfrm>
            <a:off x="943371" y="3478019"/>
            <a:ext cx="2596662" cy="77676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GB" sz="1800" b="1" dirty="0">
                <a:solidFill>
                  <a:srgbClr val="FF0000"/>
                </a:solidFill>
              </a:rPr>
              <a:t>Brand</a:t>
            </a:r>
          </a:p>
          <a:p>
            <a:pPr algn="ctr"/>
            <a:r>
              <a:rPr lang="en-GB" sz="1800" b="1" dirty="0">
                <a:solidFill>
                  <a:srgbClr val="FF0000"/>
                </a:solidFill>
              </a:rPr>
              <a:t>Name</a:t>
            </a:r>
          </a:p>
        </p:txBody>
      </p:sp>
      <p:sp>
        <p:nvSpPr>
          <p:cNvPr id="16392" name="Oval 32"/>
          <p:cNvSpPr>
            <a:spLocks noChangeArrowheads="1"/>
          </p:cNvSpPr>
          <p:nvPr/>
        </p:nvSpPr>
        <p:spPr bwMode="auto">
          <a:xfrm>
            <a:off x="3655817" y="3476271"/>
            <a:ext cx="2596660" cy="77581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GB" sz="1800" b="1" dirty="0">
                <a:solidFill>
                  <a:srgbClr val="FF0000"/>
                </a:solidFill>
              </a:rPr>
              <a:t>Logo</a:t>
            </a:r>
          </a:p>
        </p:txBody>
      </p:sp>
      <p:sp>
        <p:nvSpPr>
          <p:cNvPr id="16393" name="Oval 33"/>
          <p:cNvSpPr>
            <a:spLocks noChangeArrowheads="1"/>
          </p:cNvSpPr>
          <p:nvPr/>
        </p:nvSpPr>
        <p:spPr bwMode="auto">
          <a:xfrm>
            <a:off x="943373" y="4361969"/>
            <a:ext cx="2596660" cy="77581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GB" sz="1800" b="1" dirty="0">
                <a:solidFill>
                  <a:srgbClr val="FF0000"/>
                </a:solidFill>
              </a:rPr>
              <a:t>Slogan</a:t>
            </a:r>
          </a:p>
        </p:txBody>
      </p:sp>
      <p:sp>
        <p:nvSpPr>
          <p:cNvPr id="16394" name="Oval 34"/>
          <p:cNvSpPr>
            <a:spLocks noChangeArrowheads="1"/>
          </p:cNvSpPr>
          <p:nvPr/>
        </p:nvSpPr>
        <p:spPr bwMode="auto">
          <a:xfrm>
            <a:off x="3655817" y="4361970"/>
            <a:ext cx="2596660" cy="77581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GB" sz="1800" b="1" dirty="0" smtClean="0">
                <a:solidFill>
                  <a:srgbClr val="FF0000"/>
                </a:solidFill>
              </a:rPr>
              <a:t>Price</a:t>
            </a:r>
            <a:r>
              <a:rPr lang="en-GB" sz="2800" b="1" dirty="0" smtClean="0">
                <a:solidFill>
                  <a:srgbClr val="FF0000"/>
                </a:solidFill>
              </a:rPr>
              <a:t>*</a:t>
            </a:r>
            <a:endParaRPr lang="en-GB" sz="2800" b="1" dirty="0">
              <a:solidFill>
                <a:srgbClr val="FF0000"/>
              </a:solidFill>
            </a:endParaRPr>
          </a:p>
        </p:txBody>
      </p:sp>
      <p:sp>
        <p:nvSpPr>
          <p:cNvPr id="16395" name="Oval 36"/>
          <p:cNvSpPr>
            <a:spLocks noChangeArrowheads="1"/>
          </p:cNvSpPr>
          <p:nvPr/>
        </p:nvSpPr>
        <p:spPr bwMode="auto">
          <a:xfrm>
            <a:off x="6353599" y="4361969"/>
            <a:ext cx="2596660" cy="77581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GB" sz="1800" b="1" dirty="0">
                <a:solidFill>
                  <a:srgbClr val="FF0000"/>
                </a:solidFill>
              </a:rPr>
              <a:t>Label and Packaging</a:t>
            </a:r>
          </a:p>
        </p:txBody>
      </p:sp>
      <p:sp>
        <p:nvSpPr>
          <p:cNvPr id="16397" name="TextBox 1"/>
          <p:cNvSpPr txBox="1">
            <a:spLocks noChangeArrowheads="1"/>
          </p:cNvSpPr>
          <p:nvPr/>
        </p:nvSpPr>
        <p:spPr bwMode="auto">
          <a:xfrm>
            <a:off x="1570744" y="6017631"/>
            <a:ext cx="743867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r>
              <a:rPr lang="en-GB" sz="1200" b="1" dirty="0">
                <a:solidFill>
                  <a:srgbClr val="FF0000"/>
                </a:solidFill>
              </a:rPr>
              <a:t>*</a:t>
            </a:r>
            <a:r>
              <a:rPr lang="en-GB" sz="1200" dirty="0"/>
              <a:t> </a:t>
            </a:r>
            <a:r>
              <a:rPr lang="en-GB" sz="1200" dirty="0" smtClean="0"/>
              <a:t>We suggest you complete the “Cost and Profit Projection” section before deciding on your price.</a:t>
            </a:r>
            <a:endParaRPr lang="en-GB" sz="1200" dirty="0"/>
          </a:p>
        </p:txBody>
      </p:sp>
      <p:sp>
        <p:nvSpPr>
          <p:cNvPr id="15" name="Title 2"/>
          <p:cNvSpPr>
            <a:spLocks noGrp="1"/>
          </p:cNvSpPr>
          <p:nvPr>
            <p:ph type="ctrTitle"/>
          </p:nvPr>
        </p:nvSpPr>
        <p:spPr>
          <a:xfrm>
            <a:off x="495300" y="534171"/>
            <a:ext cx="8915400" cy="1256317"/>
          </a:xfrm>
        </p:spPr>
        <p:txBody>
          <a:bodyPr/>
          <a:lstStyle/>
          <a:p>
            <a:r>
              <a:rPr lang="en-GB" dirty="0" smtClean="0"/>
              <a:t>Brand Development</a:t>
            </a:r>
            <a:endParaRPr lang="en-GB" dirty="0"/>
          </a:p>
        </p:txBody>
      </p:sp>
      <p:sp>
        <p:nvSpPr>
          <p:cNvPr id="13" name="Slide Number Placeholder 1"/>
          <p:cNvSpPr>
            <a:spLocks noGrp="1"/>
          </p:cNvSpPr>
          <p:nvPr>
            <p:ph type="sldNum" sz="quarter" idx="12"/>
          </p:nvPr>
        </p:nvSpPr>
        <p:spPr>
          <a:xfrm>
            <a:off x="6833765" y="6494899"/>
            <a:ext cx="2311400" cy="365125"/>
          </a:xfr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11</a:t>
            </a:fld>
            <a:endParaRPr lang="en-GB" sz="1400" dirty="0" smtClean="0"/>
          </a:p>
        </p:txBody>
      </p:sp>
      <p:sp>
        <p:nvSpPr>
          <p:cNvPr id="14" name="Oval 32"/>
          <p:cNvSpPr>
            <a:spLocks noChangeArrowheads="1"/>
          </p:cNvSpPr>
          <p:nvPr/>
        </p:nvSpPr>
        <p:spPr bwMode="auto">
          <a:xfrm>
            <a:off x="6353599" y="3476271"/>
            <a:ext cx="2596660" cy="775816"/>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GB" b="1" dirty="0" smtClean="0">
                <a:solidFill>
                  <a:srgbClr val="FF0000"/>
                </a:solidFill>
              </a:rPr>
              <a:t>Promotion</a:t>
            </a:r>
            <a:endParaRPr lang="en-GB" sz="1800" b="1" dirty="0">
              <a:solidFill>
                <a:srgbClr val="FF0000"/>
              </a:solidFill>
            </a:endParaRPr>
          </a:p>
        </p:txBody>
      </p:sp>
    </p:spTree>
    <p:extLst>
      <p:ext uri="{BB962C8B-B14F-4D97-AF65-F5344CB8AC3E}">
        <p14:creationId xmlns:p14="http://schemas.microsoft.com/office/powerpoint/2010/main" xmlns="" val="1038369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542547" y="1469136"/>
            <a:ext cx="8705087" cy="3657600"/>
          </a:xfrm>
          <a:prstGeom prst="flowChartAlternateProcess">
            <a:avLst/>
          </a:prstGeom>
          <a:solidFill>
            <a:schemeClr val="bg1">
              <a:lumMod val="85000"/>
            </a:schemeClr>
          </a:solidFill>
          <a:ln w="9525">
            <a:solidFill>
              <a:srgbClr val="000000"/>
            </a:solidFill>
            <a:miter lim="800000"/>
            <a:headEnd/>
            <a:tailEnd/>
          </a:ln>
        </p:spPr>
        <p:txBody>
          <a:bodyPr/>
          <a:lstStyle/>
          <a:p>
            <a:pPr algn="l"/>
            <a:endParaRPr lang="en-US" dirty="0"/>
          </a:p>
        </p:txBody>
      </p:sp>
      <p:sp>
        <p:nvSpPr>
          <p:cNvPr id="17415" name="Rectangle 7"/>
          <p:cNvSpPr>
            <a:spLocks noChangeArrowheads="1"/>
          </p:cNvSpPr>
          <p:nvPr/>
        </p:nvSpPr>
        <p:spPr bwMode="auto">
          <a:xfrm>
            <a:off x="7651929" y="6629403"/>
            <a:ext cx="184731"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endParaRPr lang="en-US" sz="1000" b="1" dirty="0">
              <a:solidFill>
                <a:srgbClr val="FF0000"/>
              </a:solidFill>
            </a:endParaRPr>
          </a:p>
        </p:txBody>
      </p:sp>
      <p:sp>
        <p:nvSpPr>
          <p:cNvPr id="17417" name="Text Box 15"/>
          <p:cNvSpPr txBox="1">
            <a:spLocks noChangeArrowheads="1"/>
          </p:cNvSpPr>
          <p:nvPr/>
        </p:nvSpPr>
        <p:spPr bwMode="auto">
          <a:xfrm>
            <a:off x="825959" y="1710536"/>
            <a:ext cx="8319206" cy="2085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r>
              <a:rPr lang="en-GB" dirty="0"/>
              <a:t>What sort of packaging are you going to use for your product?</a:t>
            </a:r>
          </a:p>
          <a:p>
            <a:pPr eaLnBrk="1" hangingPunct="1"/>
            <a:r>
              <a:rPr lang="en-GB" dirty="0"/>
              <a:t>It needs to be a 500ml serving but what materials are you going to use?</a:t>
            </a:r>
          </a:p>
          <a:p>
            <a:pPr eaLnBrk="1" hangingPunct="1"/>
            <a:r>
              <a:rPr lang="en-GB" dirty="0"/>
              <a:t>You can choose plastic, aluminium, card or glass. It is your decision but remember different packages have varying impacts on the environment. </a:t>
            </a:r>
          </a:p>
          <a:p>
            <a:pPr eaLnBrk="1" hangingPunct="1"/>
            <a:r>
              <a:rPr lang="en-GB" dirty="0"/>
              <a:t>Perhaps you have an innovative design idea you would like to incorporate. </a:t>
            </a:r>
          </a:p>
          <a:p>
            <a:pPr eaLnBrk="1" hangingPunct="1"/>
            <a:r>
              <a:rPr lang="en-GB" dirty="0"/>
              <a:t>What labels and colour schemes are you going to use? </a:t>
            </a:r>
          </a:p>
          <a:p>
            <a:pPr eaLnBrk="1" hangingPunct="1"/>
            <a:r>
              <a:rPr lang="en-GB" dirty="0"/>
              <a:t>Keep in mind what your brand is all about and illustrate the design for your PowerPoint presentation.</a:t>
            </a:r>
          </a:p>
        </p:txBody>
      </p:sp>
      <p:pic>
        <p:nvPicPr>
          <p:cNvPr id="17423" name="Picture 21" descr="milk"/>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576701" y="3803685"/>
            <a:ext cx="572040" cy="7700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 name="Picture 16" descr="scan10001"/>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973403" y="3838130"/>
            <a:ext cx="1802906" cy="7917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 name="Picture 17" descr="coke bottle"/>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003735" y="3882366"/>
            <a:ext cx="652713" cy="6787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19" descr="glaceau"/>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5296385" y="3784254"/>
            <a:ext cx="1219865" cy="8089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 name="Picture 20" descr="ringpull"/>
          <p:cNvPicPr>
            <a:picLocks noChangeAspect="1" noChangeArrowheads="1"/>
          </p:cNvPicPr>
          <p:nvPr/>
        </p:nvPicPr>
        <p:blipFill>
          <a:blip r:embed="rId7">
            <a:extLst>
              <a:ext uri="{28A0092B-C50C-407E-A947-70E740481C1C}">
                <a14:useLocalDpi xmlns:a14="http://schemas.microsoft.com/office/drawing/2010/main" xmlns="" val="0"/>
              </a:ext>
            </a:extLst>
          </a:blip>
          <a:srcRect/>
          <a:stretch>
            <a:fillRect/>
          </a:stretch>
        </p:blipFill>
        <p:spPr bwMode="auto">
          <a:xfrm>
            <a:off x="6629070" y="3848239"/>
            <a:ext cx="784723" cy="5748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 name="Picture 22" descr="capri"/>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3829152" y="3860599"/>
            <a:ext cx="572040" cy="6679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6" name="Picture 23" descr="carton"/>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7554617" y="3882364"/>
            <a:ext cx="1282204" cy="6435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4" name="Title 2"/>
          <p:cNvSpPr>
            <a:spLocks noGrp="1"/>
          </p:cNvSpPr>
          <p:nvPr>
            <p:ph type="ctrTitle"/>
          </p:nvPr>
        </p:nvSpPr>
        <p:spPr>
          <a:xfrm>
            <a:off x="495300" y="534171"/>
            <a:ext cx="8915400" cy="1256317"/>
          </a:xfrm>
        </p:spPr>
        <p:txBody>
          <a:bodyPr/>
          <a:lstStyle/>
          <a:p>
            <a:r>
              <a:rPr lang="en-GB" dirty="0" smtClean="0"/>
              <a:t>Packaging</a:t>
            </a:r>
            <a:endParaRPr lang="en-GB" dirty="0"/>
          </a:p>
        </p:txBody>
      </p:sp>
      <p:sp>
        <p:nvSpPr>
          <p:cNvPr id="13" name="Slide Number Placeholder 1"/>
          <p:cNvSpPr>
            <a:spLocks noGrp="1"/>
          </p:cNvSpPr>
          <p:nvPr>
            <p:ph type="sldNum" sz="quarter" idx="12"/>
          </p:nvPr>
        </p:nvSpPr>
        <p:spPr>
          <a:xfrm>
            <a:off x="6833765" y="6494899"/>
            <a:ext cx="2311400" cy="365125"/>
          </a:xfr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12</a:t>
            </a:fld>
            <a:endParaRPr lang="en-GB" sz="1400" dirty="0" smtClean="0"/>
          </a:p>
        </p:txBody>
      </p:sp>
    </p:spTree>
    <p:extLst>
      <p:ext uri="{BB962C8B-B14F-4D97-AF65-F5344CB8AC3E}">
        <p14:creationId xmlns:p14="http://schemas.microsoft.com/office/powerpoint/2010/main" xmlns="" val="2215903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Cost and Profit Projection</a:t>
            </a:r>
            <a:endParaRPr lang="en-GB" dirty="0"/>
          </a:p>
        </p:txBody>
      </p:sp>
      <p:sp>
        <p:nvSpPr>
          <p:cNvPr id="4" name="AutoShape 2"/>
          <p:cNvSpPr>
            <a:spLocks noChangeArrowheads="1"/>
          </p:cNvSpPr>
          <p:nvPr/>
        </p:nvSpPr>
        <p:spPr bwMode="auto">
          <a:xfrm>
            <a:off x="603504" y="1292353"/>
            <a:ext cx="8708938" cy="4395216"/>
          </a:xfrm>
          <a:prstGeom prst="flowChartAlternateProcess">
            <a:avLst/>
          </a:prstGeom>
          <a:solidFill>
            <a:schemeClr val="bg1">
              <a:lumMod val="85000"/>
            </a:schemeClr>
          </a:solidFill>
          <a:ln w="9525">
            <a:solidFill>
              <a:srgbClr val="000000"/>
            </a:solidFill>
            <a:miter lim="800000"/>
            <a:headEnd/>
            <a:tailEnd/>
          </a:ln>
        </p:spPr>
        <p:txBody>
          <a:bodyPr/>
          <a:lstStyle/>
          <a:p>
            <a:pPr algn="l"/>
            <a:r>
              <a:rPr lang="en-US" sz="1600" dirty="0" smtClean="0"/>
              <a:t>For the purposes of this challenge and to get an idea of cost, you need to work out an estimated cost based on making 900,000 litres in 500ml containers. </a:t>
            </a:r>
          </a:p>
          <a:p>
            <a:pPr algn="l"/>
            <a:r>
              <a:rPr lang="en-US" sz="1600" b="1" u="sng" dirty="0" smtClean="0"/>
              <a:t>TIP: </a:t>
            </a:r>
            <a:r>
              <a:rPr lang="en-US" sz="1600" i="1" dirty="0" smtClean="0"/>
              <a:t>How many containers does that mean you will have to make?</a:t>
            </a:r>
          </a:p>
          <a:p>
            <a:pPr algn="l"/>
            <a:endParaRPr lang="en-US" sz="1600" i="1" dirty="0" smtClean="0"/>
          </a:p>
          <a:p>
            <a:pPr algn="l"/>
            <a:r>
              <a:rPr lang="en-US" sz="1600" dirty="0" smtClean="0"/>
              <a:t>In order to do this you will need to make some assumptions and base your projection on the costs listed on page 14. </a:t>
            </a:r>
          </a:p>
          <a:p>
            <a:pPr algn="l"/>
            <a:r>
              <a:rPr lang="en-US" sz="1600" dirty="0" smtClean="0"/>
              <a:t>You will then need to complete the Cost, Price and Profit sheet on page 15. </a:t>
            </a:r>
          </a:p>
          <a:p>
            <a:pPr algn="l"/>
            <a:r>
              <a:rPr lang="en-US" sz="1600" dirty="0" smtClean="0"/>
              <a:t>This sheet needs to be handed in as part of your submission.</a:t>
            </a:r>
          </a:p>
          <a:p>
            <a:pPr algn="l"/>
            <a:endParaRPr lang="en-US" sz="1600" dirty="0"/>
          </a:p>
          <a:p>
            <a:pPr algn="l"/>
            <a:endParaRPr lang="en-US" sz="1600" dirty="0" smtClean="0"/>
          </a:p>
          <a:p>
            <a:pPr algn="l"/>
            <a:endParaRPr lang="en-US" sz="1600" dirty="0"/>
          </a:p>
          <a:p>
            <a:pPr algn="l"/>
            <a:endParaRPr lang="en-US" sz="1600" dirty="0"/>
          </a:p>
        </p:txBody>
      </p:sp>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769937" y="3664813"/>
            <a:ext cx="2095682" cy="139458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5586694" y="3580986"/>
            <a:ext cx="1973751" cy="1478408"/>
          </a:xfrm>
          <a:prstGeom prst="rect">
            <a:avLst/>
          </a:prstGeom>
        </p:spPr>
      </p:pic>
      <p:sp>
        <p:nvSpPr>
          <p:cNvPr id="7" name="Slide Number Placeholder 1"/>
          <p:cNvSpPr>
            <a:spLocks noGrp="1"/>
          </p:cNvSpPr>
          <p:nvPr>
            <p:ph type="sldNum" sz="quarter" idx="12"/>
          </p:nvPr>
        </p:nvSpPr>
        <p:spPr>
          <a:xfrm>
            <a:off x="6833765" y="6494899"/>
            <a:ext cx="2311400" cy="365125"/>
          </a:xfr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13</a:t>
            </a:fld>
            <a:endParaRPr lang="en-GB" sz="1400" dirty="0" smtClean="0"/>
          </a:p>
        </p:txBody>
      </p:sp>
    </p:spTree>
    <p:extLst>
      <p:ext uri="{BB962C8B-B14F-4D97-AF65-F5344CB8AC3E}">
        <p14:creationId xmlns:p14="http://schemas.microsoft.com/office/powerpoint/2010/main" xmlns="" val="1157537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95300" y="371208"/>
            <a:ext cx="8915400" cy="1256317"/>
          </a:xfrm>
        </p:spPr>
        <p:txBody>
          <a:bodyPr/>
          <a:lstStyle/>
          <a:p>
            <a:r>
              <a:rPr lang="en-GB" dirty="0" smtClean="0"/>
              <a:t>Production Costs</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xmlns="" val="919379482"/>
              </p:ext>
            </p:extLst>
          </p:nvPr>
        </p:nvGraphicFramePr>
        <p:xfrm>
          <a:off x="1317415" y="944544"/>
          <a:ext cx="8027552" cy="5831036"/>
        </p:xfrm>
        <a:graphic>
          <a:graphicData uri="http://schemas.openxmlformats.org/drawingml/2006/table">
            <a:tbl>
              <a:tblPr firstRow="1" bandRow="1">
                <a:tableStyleId>{00A15C55-8517-42AA-B614-E9B94910E393}</a:tableStyleId>
              </a:tblPr>
              <a:tblGrid>
                <a:gridCol w="3302000"/>
                <a:gridCol w="4725552"/>
              </a:tblGrid>
              <a:tr h="448720">
                <a:tc gridSpan="2">
                  <a:txBody>
                    <a:bodyPr/>
                    <a:lstStyle/>
                    <a:p>
                      <a:pPr algn="ctr"/>
                      <a:r>
                        <a:rPr lang="en-GB" sz="1200" dirty="0" smtClean="0"/>
                        <a:t>PACKAGING</a:t>
                      </a:r>
                    </a:p>
                    <a:p>
                      <a:pPr algn="ctr"/>
                      <a:r>
                        <a:rPr lang="en-GB" sz="1200" dirty="0" smtClean="0"/>
                        <a:t>Choose the type of packaging you want to use and include</a:t>
                      </a:r>
                      <a:r>
                        <a:rPr lang="en-GB" sz="1200" baseline="0" dirty="0" smtClean="0"/>
                        <a:t> cost of labelling and other packaging.</a:t>
                      </a:r>
                      <a:endParaRPr lang="en-GB" sz="1200" dirty="0"/>
                    </a:p>
                  </a:txBody>
                  <a:tcPr>
                    <a:solidFill>
                      <a:srgbClr val="5C4397"/>
                    </a:solidFill>
                  </a:tcPr>
                </a:tc>
                <a:tc hMerge="1">
                  <a:txBody>
                    <a:bodyPr/>
                    <a:lstStyle/>
                    <a:p>
                      <a:endParaRPr lang="en-GB" dirty="0"/>
                    </a:p>
                  </a:txBody>
                  <a:tcPr/>
                </a:tc>
              </a:tr>
              <a:tr h="227225">
                <a:tc>
                  <a:txBody>
                    <a:bodyPr/>
                    <a:lstStyle/>
                    <a:p>
                      <a:r>
                        <a:rPr lang="en-GB" sz="1200" dirty="0" smtClean="0"/>
                        <a:t>Recycled</a:t>
                      </a:r>
                      <a:r>
                        <a:rPr lang="en-GB" sz="1200" baseline="0" dirty="0" smtClean="0"/>
                        <a:t> plastic</a:t>
                      </a:r>
                      <a:endParaRPr lang="en-GB" sz="1200" dirty="0"/>
                    </a:p>
                  </a:txBody>
                  <a:tcPr/>
                </a:tc>
                <a:tc>
                  <a:txBody>
                    <a:bodyPr/>
                    <a:lstStyle/>
                    <a:p>
                      <a:r>
                        <a:rPr lang="en-GB" sz="1200" dirty="0" smtClean="0"/>
                        <a:t>15p</a:t>
                      </a:r>
                      <a:r>
                        <a:rPr lang="en-GB" sz="1200" baseline="0" dirty="0" smtClean="0"/>
                        <a:t> per container</a:t>
                      </a:r>
                      <a:endParaRPr lang="en-GB" sz="1200" dirty="0"/>
                    </a:p>
                  </a:txBody>
                  <a:tcPr/>
                </a:tc>
              </a:tr>
              <a:tr h="242616">
                <a:tc>
                  <a:txBody>
                    <a:bodyPr/>
                    <a:lstStyle/>
                    <a:p>
                      <a:r>
                        <a:rPr lang="en-GB" sz="1200" dirty="0" smtClean="0"/>
                        <a:t>Recycled aluminium</a:t>
                      </a:r>
                      <a:endParaRPr lang="en-GB" sz="1200" dirty="0"/>
                    </a:p>
                  </a:txBody>
                  <a:tcPr/>
                </a:tc>
                <a:tc>
                  <a:txBody>
                    <a:bodyPr/>
                    <a:lstStyle/>
                    <a:p>
                      <a:r>
                        <a:rPr lang="en-GB" sz="1200" dirty="0" smtClean="0"/>
                        <a:t>10p per container</a:t>
                      </a:r>
                      <a:endParaRPr lang="en-GB" sz="1200" dirty="0"/>
                    </a:p>
                  </a:txBody>
                  <a:tcPr/>
                </a:tc>
              </a:tr>
              <a:tr h="248953">
                <a:tc>
                  <a:txBody>
                    <a:bodyPr/>
                    <a:lstStyle/>
                    <a:p>
                      <a:r>
                        <a:rPr lang="en-GB" sz="1200" dirty="0" smtClean="0"/>
                        <a:t>Recycled</a:t>
                      </a:r>
                      <a:r>
                        <a:rPr lang="en-GB" sz="1200" baseline="0" dirty="0" smtClean="0"/>
                        <a:t> card</a:t>
                      </a:r>
                      <a:endParaRPr lang="en-GB" sz="1200" dirty="0"/>
                    </a:p>
                  </a:txBody>
                  <a:tcPr/>
                </a:tc>
                <a:tc>
                  <a:txBody>
                    <a:bodyPr/>
                    <a:lstStyle/>
                    <a:p>
                      <a:r>
                        <a:rPr lang="en-GB" sz="1200" dirty="0" smtClean="0"/>
                        <a:t>8p per container</a:t>
                      </a:r>
                      <a:endParaRPr lang="en-GB" sz="1200" dirty="0"/>
                    </a:p>
                  </a:txBody>
                  <a:tcPr/>
                </a:tc>
              </a:tr>
              <a:tr h="228130">
                <a:tc>
                  <a:txBody>
                    <a:bodyPr/>
                    <a:lstStyle/>
                    <a:p>
                      <a:r>
                        <a:rPr lang="en-GB" sz="1200" dirty="0" smtClean="0"/>
                        <a:t>Recycled glass</a:t>
                      </a:r>
                      <a:endParaRPr lang="en-GB" sz="1200" dirty="0"/>
                    </a:p>
                  </a:txBody>
                  <a:tcPr/>
                </a:tc>
                <a:tc>
                  <a:txBody>
                    <a:bodyPr/>
                    <a:lstStyle/>
                    <a:p>
                      <a:r>
                        <a:rPr lang="en-GB" sz="1200" dirty="0" smtClean="0"/>
                        <a:t>20p per container</a:t>
                      </a:r>
                      <a:endParaRPr lang="en-GB" sz="1200" dirty="0"/>
                    </a:p>
                  </a:txBody>
                  <a:tcPr/>
                </a:tc>
              </a:tr>
              <a:tr h="228130">
                <a:tc>
                  <a:txBody>
                    <a:bodyPr/>
                    <a:lstStyle/>
                    <a:p>
                      <a:r>
                        <a:rPr lang="en-GB" sz="1200" dirty="0" smtClean="0"/>
                        <a:t>Labels</a:t>
                      </a:r>
                      <a:r>
                        <a:rPr lang="en-GB" sz="1200" baseline="0" dirty="0" smtClean="0"/>
                        <a:t> and other packaging (e.g. stretch wrap)</a:t>
                      </a:r>
                      <a:endParaRPr lang="en-GB" sz="1200" dirty="0"/>
                    </a:p>
                  </a:txBody>
                  <a:tcPr/>
                </a:tc>
                <a:tc>
                  <a:txBody>
                    <a:bodyPr/>
                    <a:lstStyle/>
                    <a:p>
                      <a:r>
                        <a:rPr lang="en-GB" sz="1200" dirty="0" smtClean="0"/>
                        <a:t>2p</a:t>
                      </a:r>
                      <a:r>
                        <a:rPr lang="en-GB" sz="1200" baseline="0" dirty="0" smtClean="0"/>
                        <a:t> per container</a:t>
                      </a:r>
                      <a:endParaRPr lang="en-GB" sz="1200" dirty="0"/>
                    </a:p>
                  </a:txBody>
                  <a:tcPr/>
                </a:tc>
              </a:tr>
              <a:tr h="279735">
                <a:tc gridSpan="2">
                  <a:txBody>
                    <a:bodyPr/>
                    <a:lstStyle/>
                    <a:p>
                      <a:pPr algn="ctr"/>
                      <a:r>
                        <a:rPr lang="en-GB" sz="1200" b="1" dirty="0" smtClean="0">
                          <a:solidFill>
                            <a:schemeClr val="bg1"/>
                          </a:solidFill>
                        </a:rPr>
                        <a:t>KEY INGREDIENTS</a:t>
                      </a:r>
                    </a:p>
                    <a:p>
                      <a:pPr algn="l"/>
                      <a:r>
                        <a:rPr lang="en-GB" sz="1200" b="1" dirty="0" smtClean="0">
                          <a:solidFill>
                            <a:schemeClr val="bg1"/>
                          </a:solidFill>
                        </a:rPr>
                        <a:t>You must work out the cost for any fruit or vegetable that is on your ingredients</a:t>
                      </a:r>
                      <a:r>
                        <a:rPr lang="en-GB" sz="1200" b="1" baseline="0" dirty="0" smtClean="0">
                          <a:solidFill>
                            <a:schemeClr val="bg1"/>
                          </a:solidFill>
                        </a:rPr>
                        <a:t> sheet.  </a:t>
                      </a:r>
                    </a:p>
                    <a:p>
                      <a:pPr algn="l"/>
                      <a:r>
                        <a:rPr lang="en-GB" sz="1200" b="1" dirty="0" smtClean="0">
                          <a:solidFill>
                            <a:schemeClr val="bg1"/>
                          </a:solidFill>
                        </a:rPr>
                        <a:t>You must assume you are using</a:t>
                      </a:r>
                      <a:r>
                        <a:rPr lang="en-GB" sz="1200" b="1" baseline="0" dirty="0" smtClean="0">
                          <a:solidFill>
                            <a:schemeClr val="bg1"/>
                          </a:solidFill>
                        </a:rPr>
                        <a:t> water in your drink and factor in this cost. </a:t>
                      </a:r>
                    </a:p>
                    <a:p>
                      <a:pPr algn="l"/>
                      <a:r>
                        <a:rPr lang="en-GB" sz="1200" b="1" baseline="0" dirty="0" smtClean="0">
                          <a:solidFill>
                            <a:schemeClr val="bg1"/>
                          </a:solidFill>
                        </a:rPr>
                        <a:t>If you are using sugar or sweeteners you need to add this cost. </a:t>
                      </a:r>
                    </a:p>
                    <a:p>
                      <a:pPr algn="l"/>
                      <a:r>
                        <a:rPr lang="en-GB" sz="1200" b="1" baseline="0" dirty="0" smtClean="0">
                          <a:solidFill>
                            <a:schemeClr val="bg1"/>
                          </a:solidFill>
                        </a:rPr>
                        <a:t>If you have other ingredients (e.g. vitamins, herbs etc.) – for the purposes of this estimate – you do not need to work out or add this additional cost.</a:t>
                      </a:r>
                      <a:endParaRPr lang="en-GB" sz="1200" b="1" dirty="0">
                        <a:solidFill>
                          <a:schemeClr val="bg1"/>
                        </a:solidFill>
                      </a:endParaRPr>
                    </a:p>
                  </a:txBody>
                  <a:tcPr>
                    <a:solidFill>
                      <a:srgbClr val="5C4397"/>
                    </a:solidFill>
                  </a:tcPr>
                </a:tc>
                <a:tc hMerge="1">
                  <a:txBody>
                    <a:bodyPr/>
                    <a:lstStyle/>
                    <a:p>
                      <a:endParaRPr lang="en-GB" dirty="0"/>
                    </a:p>
                  </a:txBody>
                  <a:tcPr/>
                </a:tc>
              </a:tr>
              <a:tr h="244444">
                <a:tc>
                  <a:txBody>
                    <a:bodyPr/>
                    <a:lstStyle/>
                    <a:p>
                      <a:r>
                        <a:rPr lang="en-GB" sz="1200" dirty="0" smtClean="0"/>
                        <a:t>Fruit</a:t>
                      </a:r>
                      <a:r>
                        <a:rPr lang="en-GB" sz="1200" baseline="0" dirty="0" smtClean="0"/>
                        <a:t> or vegetable – sourced from UK</a:t>
                      </a:r>
                      <a:endParaRPr lang="en-GB" sz="1200" dirty="0"/>
                    </a:p>
                  </a:txBody>
                  <a:tcPr/>
                </a:tc>
                <a:tc>
                  <a:txBody>
                    <a:bodyPr/>
                    <a:lstStyle/>
                    <a:p>
                      <a:r>
                        <a:rPr lang="en-GB" sz="1200" dirty="0" smtClean="0"/>
                        <a:t>10p</a:t>
                      </a:r>
                      <a:r>
                        <a:rPr lang="en-GB" sz="1200" baseline="0" dirty="0" smtClean="0"/>
                        <a:t>  per litre for each fruit or veg</a:t>
                      </a:r>
                      <a:endParaRPr lang="en-GB" sz="1200" dirty="0"/>
                    </a:p>
                  </a:txBody>
                  <a:tcPr/>
                </a:tc>
              </a:tr>
              <a:tr h="3141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t>Fruit</a:t>
                      </a:r>
                      <a:r>
                        <a:rPr lang="en-GB" sz="1200" baseline="0" dirty="0" smtClean="0"/>
                        <a:t> or vegetable – sourced from Europe</a:t>
                      </a:r>
                      <a:endParaRPr lang="en-GB" sz="1200" dirty="0" smtClean="0"/>
                    </a:p>
                  </a:txBody>
                  <a:tcPr/>
                </a:tc>
                <a:tc>
                  <a:txBody>
                    <a:bodyPr/>
                    <a:lstStyle/>
                    <a:p>
                      <a:r>
                        <a:rPr lang="en-GB" sz="1200" dirty="0" smtClean="0"/>
                        <a:t>15p per</a:t>
                      </a:r>
                      <a:r>
                        <a:rPr lang="en-GB" sz="1200" baseline="0" dirty="0" smtClean="0"/>
                        <a:t>  litre for each fruit or veg</a:t>
                      </a:r>
                      <a:endParaRPr lang="en-GB" sz="12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t>Fruit</a:t>
                      </a:r>
                      <a:r>
                        <a:rPr lang="en-GB" sz="1200" baseline="0" dirty="0" smtClean="0"/>
                        <a:t> or vegetable – sourced outside Europe</a:t>
                      </a:r>
                      <a:endParaRPr lang="en-GB" sz="1200" dirty="0" smtClean="0"/>
                    </a:p>
                  </a:txBody>
                  <a:tcPr/>
                </a:tc>
                <a:tc>
                  <a:txBody>
                    <a:bodyPr/>
                    <a:lstStyle/>
                    <a:p>
                      <a:r>
                        <a:rPr lang="en-GB" sz="1200" dirty="0" smtClean="0"/>
                        <a:t>20p per litre for each fruit or veg</a:t>
                      </a:r>
                      <a:endParaRPr lang="en-GB" sz="12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t>Water (purified)</a:t>
                      </a:r>
                    </a:p>
                  </a:txBody>
                  <a:tcPr/>
                </a:tc>
                <a:tc>
                  <a:txBody>
                    <a:bodyPr/>
                    <a:lstStyle/>
                    <a:p>
                      <a:r>
                        <a:rPr lang="en-GB" sz="1200" dirty="0" smtClean="0"/>
                        <a:t>£150 per 5000 litres</a:t>
                      </a:r>
                      <a:endParaRPr lang="en-GB" sz="12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t>Sugar or sweetener</a:t>
                      </a:r>
                    </a:p>
                  </a:txBody>
                  <a:tcPr/>
                </a:tc>
                <a:tc>
                  <a:txBody>
                    <a:bodyPr/>
                    <a:lstStyle/>
                    <a:p>
                      <a:r>
                        <a:rPr lang="en-GB" sz="1200" dirty="0" smtClean="0"/>
                        <a:t>£120 per 1000</a:t>
                      </a:r>
                      <a:r>
                        <a:rPr lang="en-GB" sz="1200" baseline="0" dirty="0" smtClean="0"/>
                        <a:t> litres</a:t>
                      </a:r>
                      <a:endParaRPr lang="en-GB" sz="1200" dirty="0"/>
                    </a:p>
                  </a:txBody>
                  <a:tcPr/>
                </a:tc>
              </a:tr>
              <a:tr h="370840">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b="1" dirty="0" smtClean="0">
                          <a:solidFill>
                            <a:schemeClr val="bg1"/>
                          </a:solidFill>
                        </a:rPr>
                        <a:t>OTHER PRODUCTION COSTS</a:t>
                      </a:r>
                    </a:p>
                  </a:txBody>
                  <a:tcPr>
                    <a:solidFill>
                      <a:srgbClr val="5C4397"/>
                    </a:solidFill>
                  </a:tcPr>
                </a:tc>
                <a:tc hMerge="1">
                  <a:txBody>
                    <a:bodyPr/>
                    <a:lstStyle/>
                    <a:p>
                      <a:endParaRPr lang="en-GB" sz="12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t>Labour</a:t>
                      </a:r>
                    </a:p>
                  </a:txBody>
                  <a:tcPr/>
                </a:tc>
                <a:tc>
                  <a:txBody>
                    <a:bodyPr/>
                    <a:lstStyle/>
                    <a:p>
                      <a:r>
                        <a:rPr lang="en-GB" sz="1200" dirty="0" smtClean="0"/>
                        <a:t>£120 per hour (assume you can make 500 containers</a:t>
                      </a:r>
                      <a:r>
                        <a:rPr lang="en-GB" sz="1200" baseline="0" dirty="0" smtClean="0"/>
                        <a:t> a minute)</a:t>
                      </a:r>
                      <a:endParaRPr lang="en-GB" sz="12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t>Distribution</a:t>
                      </a:r>
                    </a:p>
                  </a:txBody>
                  <a:tcPr/>
                </a:tc>
                <a:tc>
                  <a:txBody>
                    <a:bodyPr/>
                    <a:lstStyle/>
                    <a:p>
                      <a:r>
                        <a:rPr lang="en-GB" sz="1200" dirty="0" smtClean="0"/>
                        <a:t>£500 per 200,000</a:t>
                      </a:r>
                      <a:r>
                        <a:rPr lang="en-GB" sz="1200" baseline="0" dirty="0" smtClean="0"/>
                        <a:t> containers</a:t>
                      </a:r>
                      <a:endParaRPr lang="en-GB" sz="1200" dirty="0"/>
                    </a:p>
                  </a:txBody>
                  <a:tcPr/>
                </a:tc>
              </a:tr>
            </a:tbl>
          </a:graphicData>
        </a:graphic>
      </p:graphicFrame>
      <p:sp>
        <p:nvSpPr>
          <p:cNvPr id="4" name="Slide Number Placeholder 1"/>
          <p:cNvSpPr>
            <a:spLocks noGrp="1"/>
          </p:cNvSpPr>
          <p:nvPr>
            <p:ph type="sldNum" sz="quarter" idx="12"/>
          </p:nvPr>
        </p:nvSpPr>
        <p:spPr>
          <a:xfrm>
            <a:off x="6833765" y="6494899"/>
            <a:ext cx="2311400" cy="365125"/>
          </a:xfr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14</a:t>
            </a:fld>
            <a:endParaRPr lang="en-GB" sz="1400" dirty="0" smtClean="0"/>
          </a:p>
        </p:txBody>
      </p:sp>
    </p:spTree>
    <p:extLst>
      <p:ext uri="{BB962C8B-B14F-4D97-AF65-F5344CB8AC3E}">
        <p14:creationId xmlns:p14="http://schemas.microsoft.com/office/powerpoint/2010/main" xmlns="" val="2108119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3"/>
          <p:cNvSpPr>
            <a:spLocks noGrp="1"/>
          </p:cNvSpPr>
          <p:nvPr>
            <p:ph type="dt" sz="half" idx="10"/>
          </p:nvPr>
        </p:nvSpPr>
        <p:spPr/>
        <p:txBody>
          <a:bodyPr/>
          <a:lstStyle/>
          <a:p>
            <a:r>
              <a:rPr lang="en-GB" dirty="0"/>
              <a:t>Mdonei-04/04</a:t>
            </a:r>
          </a:p>
        </p:txBody>
      </p:sp>
      <p:sp>
        <p:nvSpPr>
          <p:cNvPr id="122887" name="AutoShape 7"/>
          <p:cNvSpPr>
            <a:spLocks noChangeArrowheads="1"/>
          </p:cNvSpPr>
          <p:nvPr/>
        </p:nvSpPr>
        <p:spPr bwMode="auto">
          <a:xfrm>
            <a:off x="1086783" y="1231682"/>
            <a:ext cx="7649812" cy="5383430"/>
          </a:xfrm>
          <a:prstGeom prst="flowChartAlternateProcess">
            <a:avLst/>
          </a:prstGeom>
          <a:solidFill>
            <a:schemeClr val="bg1">
              <a:lumMod val="85000"/>
            </a:schemeClr>
          </a:solidFill>
          <a:ln w="25400">
            <a:solidFill>
              <a:srgbClr val="000000"/>
            </a:solidFill>
            <a:miter lim="800000"/>
            <a:headEnd/>
            <a:tailEnd/>
          </a:ln>
        </p:spPr>
        <p:txBody>
          <a:bodyPr/>
          <a:lstStyle/>
          <a:p>
            <a:pPr algn="ctr" defTabSz="914400" fontAlgn="base">
              <a:spcBef>
                <a:spcPct val="0"/>
              </a:spcBef>
              <a:spcAft>
                <a:spcPct val="0"/>
              </a:spcAft>
            </a:pPr>
            <a:endParaRPr lang="en-GB" sz="1600" dirty="0" smtClean="0">
              <a:solidFill>
                <a:srgbClr val="000000"/>
              </a:solidFill>
            </a:endParaRPr>
          </a:p>
        </p:txBody>
      </p:sp>
      <p:graphicFrame>
        <p:nvGraphicFramePr>
          <p:cNvPr id="122952" name="Group 72"/>
          <p:cNvGraphicFramePr>
            <a:graphicFrameLocks noGrp="1"/>
          </p:cNvGraphicFramePr>
          <p:nvPr>
            <p:ph type="tbl" idx="1"/>
            <p:extLst>
              <p:ext uri="{D42A27DB-BD31-4B8C-83A1-F6EECF244321}">
                <p14:modId xmlns:p14="http://schemas.microsoft.com/office/powerpoint/2010/main" xmlns="" val="711199726"/>
              </p:ext>
            </p:extLst>
          </p:nvPr>
        </p:nvGraphicFramePr>
        <p:xfrm>
          <a:off x="2561346" y="1434513"/>
          <a:ext cx="4997694" cy="4676143"/>
        </p:xfrm>
        <a:graphic>
          <a:graphicData uri="http://schemas.openxmlformats.org/drawingml/2006/table">
            <a:tbl>
              <a:tblPr/>
              <a:tblGrid>
                <a:gridCol w="2497137"/>
                <a:gridCol w="2500557"/>
              </a:tblGrid>
              <a:tr h="4343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Packaging (see page 14)</a:t>
                      </a:r>
                    </a:p>
                  </a:txBody>
                  <a:tcPr marL="132080" marR="1320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txBody>
                  <a:tcPr marL="132080" marR="1320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43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Ingredients (see page 14)</a:t>
                      </a:r>
                    </a:p>
                  </a:txBody>
                  <a:tcPr marL="132080" marR="1320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txBody>
                  <a:tcPr marL="132080" marR="1320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43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charset="0"/>
                        </a:rPr>
                        <a:t>Labour</a:t>
                      </a:r>
                      <a:r>
                        <a:rPr kumimoji="0" lang="en-US" sz="1200" b="0" i="0" u="none" strike="noStrike" cap="none" normalizeH="0" baseline="0" dirty="0" smtClean="0">
                          <a:ln>
                            <a:noFill/>
                          </a:ln>
                          <a:solidFill>
                            <a:schemeClr val="tx1"/>
                          </a:solidFill>
                          <a:effectLst/>
                          <a:latin typeface="Arial" charset="0"/>
                        </a:rPr>
                        <a:t> (see “Other production costs” page14)</a:t>
                      </a:r>
                    </a:p>
                  </a:txBody>
                  <a:tcPr marL="132080" marR="1320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txBody>
                  <a:tcPr marL="132080" marR="1320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01241">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Arial" charset="0"/>
                        </a:rPr>
                        <a:t>Distribution (see “Other production costs” page</a:t>
                      </a:r>
                      <a:r>
                        <a:rPr kumimoji="0" lang="en-US" sz="1200" b="0" i="0" u="none" strike="noStrike" cap="none" normalizeH="0" baseline="0" dirty="0" smtClean="0">
                          <a:ln>
                            <a:noFill/>
                          </a:ln>
                          <a:solidFill>
                            <a:srgbClr val="FF0000"/>
                          </a:solidFill>
                          <a:effectLst/>
                          <a:latin typeface="Arial" charset="0"/>
                        </a:rPr>
                        <a:t> </a:t>
                      </a:r>
                      <a:r>
                        <a:rPr kumimoji="0" lang="en-US" sz="1200" b="0" i="0" u="none" strike="noStrike" cap="none" normalizeH="0" baseline="0" dirty="0" smtClean="0">
                          <a:ln>
                            <a:noFill/>
                          </a:ln>
                          <a:solidFill>
                            <a:schemeClr val="tx1"/>
                          </a:solidFill>
                          <a:effectLst/>
                          <a:latin typeface="Arial" charset="0"/>
                        </a:rPr>
                        <a:t>14)</a:t>
                      </a:r>
                    </a:p>
                  </a:txBody>
                  <a:tcPr marL="132080" marR="1320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charset="0"/>
                      </a:endParaRPr>
                    </a:p>
                  </a:txBody>
                  <a:tcPr marL="132080" marR="1320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00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rPr>
                        <a:t>Marketing Cost</a:t>
                      </a:r>
                      <a:endParaRPr kumimoji="0" lang="en-US" sz="1200" b="0" i="0" u="none" strike="noStrike" cap="none" normalizeH="0" baseline="0" dirty="0" smtClean="0">
                        <a:ln>
                          <a:noFill/>
                        </a:ln>
                        <a:solidFill>
                          <a:schemeClr val="tx1"/>
                        </a:solidFill>
                        <a:effectLst/>
                        <a:latin typeface="Arial" charset="0"/>
                      </a:endParaRPr>
                    </a:p>
                  </a:txBody>
                  <a:tcPr marL="132080" marR="1320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rPr>
                        <a:t>£350,000 </a:t>
                      </a:r>
                      <a:r>
                        <a:rPr kumimoji="0" lang="en-GB" sz="800" b="0" i="0" u="none" strike="noStrike" cap="none" normalizeH="0" baseline="0" dirty="0" smtClean="0">
                          <a:ln>
                            <a:noFill/>
                          </a:ln>
                          <a:solidFill>
                            <a:schemeClr val="tx1"/>
                          </a:solidFill>
                          <a:effectLst/>
                          <a:latin typeface="Arial" charset="0"/>
                        </a:rPr>
                        <a:t>(fixed)</a:t>
                      </a:r>
                      <a:endParaRPr kumimoji="0" lang="en-US" sz="800" b="0" i="0" u="none" strike="noStrike" cap="none" normalizeH="0" baseline="0" dirty="0" smtClean="0">
                        <a:ln>
                          <a:noFill/>
                        </a:ln>
                        <a:solidFill>
                          <a:schemeClr val="tx1"/>
                        </a:solidFill>
                        <a:effectLst/>
                        <a:latin typeface="Arial" charset="0"/>
                      </a:endParaRPr>
                    </a:p>
                  </a:txBody>
                  <a:tcPr marL="132080" marR="1320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036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rPr>
                        <a:t>Total Cost</a:t>
                      </a:r>
                      <a:endParaRPr kumimoji="0" lang="en-US" sz="1200" b="0" i="0" u="none" strike="noStrike" cap="none" normalizeH="0" baseline="0" dirty="0" smtClean="0">
                        <a:ln>
                          <a:noFill/>
                        </a:ln>
                        <a:solidFill>
                          <a:schemeClr val="tx1"/>
                        </a:solidFill>
                        <a:effectLst/>
                        <a:latin typeface="Arial" charset="0"/>
                      </a:endParaRPr>
                    </a:p>
                  </a:txBody>
                  <a:tcPr marL="132080" marR="1320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charset="0"/>
                      </a:endParaRPr>
                    </a:p>
                  </a:txBody>
                  <a:tcPr marL="132080" marR="1320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343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rPr>
                        <a:t>Cost per container</a:t>
                      </a:r>
                      <a:endParaRPr kumimoji="0" lang="en-US" sz="1200" b="0" i="0" u="none" strike="noStrike" cap="none" normalizeH="0" baseline="0" dirty="0" smtClean="0">
                        <a:ln>
                          <a:noFill/>
                        </a:ln>
                        <a:solidFill>
                          <a:schemeClr val="tx1"/>
                        </a:solidFill>
                        <a:effectLst/>
                        <a:latin typeface="Arial" charset="0"/>
                      </a:endParaRPr>
                    </a:p>
                  </a:txBody>
                  <a:tcPr marL="132080" marR="1320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txBody>
                  <a:tcPr marL="132080" marR="1320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7664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rPr>
                        <a:t>Suggested selling price*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800" b="0" i="0" u="none" strike="noStrike" cap="none" normalizeH="0" baseline="0" dirty="0" smtClean="0">
                          <a:ln>
                            <a:noFill/>
                          </a:ln>
                          <a:solidFill>
                            <a:schemeClr val="tx1"/>
                          </a:solidFill>
                          <a:effectLst/>
                          <a:latin typeface="Arial" charset="0"/>
                        </a:rPr>
                        <a:t>(*this is your decision – think about your target market and what they would pay as well as making a profit) </a:t>
                      </a:r>
                      <a:endParaRPr kumimoji="0" lang="en-US" sz="800" b="0" i="0" u="none" strike="noStrike" cap="none" normalizeH="0" baseline="0" dirty="0" smtClean="0">
                        <a:ln>
                          <a:noFill/>
                        </a:ln>
                        <a:solidFill>
                          <a:schemeClr val="tx1"/>
                        </a:solidFill>
                        <a:effectLst/>
                        <a:latin typeface="Arial" charset="0"/>
                      </a:endParaRPr>
                    </a:p>
                  </a:txBody>
                  <a:tcPr marL="132080" marR="1320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txBody>
                  <a:tcPr marL="132080" marR="1320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09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rPr>
                        <a:t>Profit per container</a:t>
                      </a:r>
                      <a:endParaRPr kumimoji="0" lang="en-US" sz="1200" b="0" i="0" u="none" strike="noStrike" cap="none" normalizeH="0" baseline="0" dirty="0" smtClean="0">
                        <a:ln>
                          <a:noFill/>
                        </a:ln>
                        <a:solidFill>
                          <a:schemeClr val="tx1"/>
                        </a:solidFill>
                        <a:effectLst/>
                        <a:latin typeface="Arial" charset="0"/>
                      </a:endParaRPr>
                    </a:p>
                  </a:txBody>
                  <a:tcPr marL="132080" marR="1320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txBody>
                  <a:tcPr marL="132080" marR="1320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53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rPr>
                        <a:t>Total Profit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dirty="0" smtClean="0">
                          <a:ln>
                            <a:noFill/>
                          </a:ln>
                          <a:solidFill>
                            <a:schemeClr val="tx1"/>
                          </a:solidFill>
                          <a:effectLst/>
                          <a:latin typeface="Arial" charset="0"/>
                        </a:rPr>
                        <a:t>(Assume 80% of containers are sold)</a:t>
                      </a:r>
                      <a:endParaRPr kumimoji="0" lang="en-US" sz="900" b="0" i="0" u="none" strike="noStrike" cap="none" normalizeH="0" baseline="0" dirty="0" smtClean="0">
                        <a:ln>
                          <a:noFill/>
                        </a:ln>
                        <a:solidFill>
                          <a:schemeClr val="tx1"/>
                        </a:solidFill>
                        <a:effectLst/>
                        <a:latin typeface="Arial" charset="0"/>
                      </a:endParaRPr>
                    </a:p>
                  </a:txBody>
                  <a:tcPr marL="132080" marR="1320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sng" strike="noStrike" cap="none" normalizeH="0" baseline="0" dirty="0" smtClean="0">
                        <a:ln>
                          <a:noFill/>
                        </a:ln>
                        <a:solidFill>
                          <a:schemeClr val="tx1"/>
                        </a:solidFill>
                        <a:effectLst/>
                        <a:latin typeface="Arial" charset="0"/>
                      </a:endParaRPr>
                    </a:p>
                  </a:txBody>
                  <a:tcPr marL="132080" marR="1320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pic>
        <p:nvPicPr>
          <p:cNvPr id="14" name="Picture 1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10855" y="5945153"/>
            <a:ext cx="775927" cy="775926"/>
          </a:xfrm>
          <a:prstGeom prst="rect">
            <a:avLst/>
          </a:prstGeom>
        </p:spPr>
      </p:pic>
      <p:sp>
        <p:nvSpPr>
          <p:cNvPr id="9" name="Text Box 8"/>
          <p:cNvSpPr txBox="1">
            <a:spLocks noChangeArrowheads="1"/>
          </p:cNvSpPr>
          <p:nvPr/>
        </p:nvSpPr>
        <p:spPr bwMode="auto">
          <a:xfrm>
            <a:off x="176784" y="31353"/>
            <a:ext cx="4828958"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50000"/>
              </a:spcBef>
              <a:spcAft>
                <a:spcPct val="0"/>
              </a:spcAft>
            </a:pPr>
            <a:r>
              <a:rPr lang="en-GB" sz="3600" b="1" dirty="0" smtClean="0">
                <a:solidFill>
                  <a:srgbClr val="000000"/>
                </a:solidFill>
              </a:rPr>
              <a:t>Cost, Price and Profit Sheet </a:t>
            </a:r>
            <a:endParaRPr lang="en-US" sz="3600" b="1" dirty="0" smtClean="0">
              <a:solidFill>
                <a:srgbClr val="000000"/>
              </a:solidFill>
            </a:endParaRPr>
          </a:p>
        </p:txBody>
      </p:sp>
      <p:pic>
        <p:nvPicPr>
          <p:cNvPr id="10" name="Picture 36"/>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693768" y="342998"/>
            <a:ext cx="4712363" cy="6437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Slide Number Placeholder 1"/>
          <p:cNvSpPr>
            <a:spLocks noGrp="1"/>
          </p:cNvSpPr>
          <p:nvPr>
            <p:ph type="sldNum" sz="quarter" idx="12"/>
          </p:nvPr>
        </p:nvSpPr>
        <p:spPr>
          <a:xfrm>
            <a:off x="6833765" y="6494899"/>
            <a:ext cx="2311400" cy="365125"/>
          </a:xfr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15</a:t>
            </a:fld>
            <a:endParaRPr lang="en-GB" sz="1400" dirty="0" smtClean="0"/>
          </a:p>
        </p:txBody>
      </p:sp>
    </p:spTree>
    <p:extLst>
      <p:ext uri="{BB962C8B-B14F-4D97-AF65-F5344CB8AC3E}">
        <p14:creationId xmlns:p14="http://schemas.microsoft.com/office/powerpoint/2010/main" xmlns="" val="6370224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AutoShape 2"/>
          <p:cNvSpPr>
            <a:spLocks noChangeArrowheads="1"/>
          </p:cNvSpPr>
          <p:nvPr/>
        </p:nvSpPr>
        <p:spPr bwMode="auto">
          <a:xfrm>
            <a:off x="1010774" y="1376365"/>
            <a:ext cx="7934050" cy="5024435"/>
          </a:xfrm>
          <a:prstGeom prst="flowChartAlternateProcess">
            <a:avLst/>
          </a:prstGeom>
          <a:solidFill>
            <a:schemeClr val="bg1">
              <a:lumMod val="85000"/>
            </a:schemeClr>
          </a:solidFill>
          <a:ln w="9525">
            <a:solidFill>
              <a:srgbClr val="000000"/>
            </a:solidFill>
            <a:miter lim="800000"/>
            <a:headEnd/>
            <a:tailEnd/>
          </a:ln>
        </p:spPr>
        <p:txBody>
          <a:bodyPr/>
          <a:lstStyle/>
          <a:p>
            <a:pPr algn="l">
              <a:defRPr/>
            </a:pPr>
            <a:endParaRPr lang="en-US" dirty="0"/>
          </a:p>
        </p:txBody>
      </p:sp>
      <p:sp>
        <p:nvSpPr>
          <p:cNvPr id="19459" name="Rectangle 7"/>
          <p:cNvSpPr>
            <a:spLocks noChangeArrowheads="1"/>
          </p:cNvSpPr>
          <p:nvPr/>
        </p:nvSpPr>
        <p:spPr bwMode="auto">
          <a:xfrm>
            <a:off x="7651929" y="6629403"/>
            <a:ext cx="184731"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endParaRPr lang="en-US" sz="1000" b="1" dirty="0">
              <a:solidFill>
                <a:srgbClr val="FF0000"/>
              </a:solidFill>
            </a:endParaRPr>
          </a:p>
        </p:txBody>
      </p:sp>
      <p:sp>
        <p:nvSpPr>
          <p:cNvPr id="19461" name="Text Box 9"/>
          <p:cNvSpPr txBox="1">
            <a:spLocks noChangeArrowheads="1"/>
          </p:cNvSpPr>
          <p:nvPr/>
        </p:nvSpPr>
        <p:spPr bwMode="auto">
          <a:xfrm>
            <a:off x="1625777" y="1376363"/>
            <a:ext cx="6656740"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spcBef>
                <a:spcPct val="50000"/>
              </a:spcBef>
            </a:pPr>
            <a:endParaRPr lang="en-GB" dirty="0"/>
          </a:p>
          <a:p>
            <a:pPr eaLnBrk="1" hangingPunct="1">
              <a:spcBef>
                <a:spcPct val="50000"/>
              </a:spcBef>
              <a:buFontTx/>
              <a:buChar char="-"/>
            </a:pPr>
            <a:endParaRPr lang="en-GB" dirty="0"/>
          </a:p>
        </p:txBody>
      </p:sp>
      <p:sp>
        <p:nvSpPr>
          <p:cNvPr id="19462" name="Text Box 10"/>
          <p:cNvSpPr txBox="1">
            <a:spLocks noChangeArrowheads="1"/>
          </p:cNvSpPr>
          <p:nvPr/>
        </p:nvSpPr>
        <p:spPr bwMode="auto">
          <a:xfrm>
            <a:off x="1010774" y="1427978"/>
            <a:ext cx="7785756" cy="53245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342900" indent="-342900"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r>
              <a:rPr lang="en-GB" sz="1400" dirty="0" smtClean="0"/>
              <a:t>	You </a:t>
            </a:r>
            <a:r>
              <a:rPr lang="en-GB" sz="1400" dirty="0"/>
              <a:t>need to present your healthy juice brand to Coca-Cola Enterprises for judging. </a:t>
            </a:r>
            <a:r>
              <a:rPr lang="en-GB" sz="1400" dirty="0" smtClean="0"/>
              <a:t>We </a:t>
            </a:r>
            <a:r>
              <a:rPr lang="en-GB" sz="1400" dirty="0"/>
              <a:t>suggest you do this </a:t>
            </a:r>
            <a:r>
              <a:rPr lang="en-GB" sz="1400" dirty="0" smtClean="0"/>
              <a:t>using PowerPoint</a:t>
            </a:r>
            <a:r>
              <a:rPr lang="en-GB" sz="1400" dirty="0"/>
              <a:t>. </a:t>
            </a:r>
          </a:p>
          <a:p>
            <a:pPr lvl="1" eaLnBrk="1" hangingPunct="1"/>
            <a:endParaRPr lang="en-GB" sz="1400" dirty="0"/>
          </a:p>
          <a:p>
            <a:pPr lvl="1" eaLnBrk="1" hangingPunct="1"/>
            <a:r>
              <a:rPr lang="en-GB" sz="1400" b="1" u="sng" dirty="0"/>
              <a:t>Your PowerPoint slides must include an illustration of your product. </a:t>
            </a:r>
          </a:p>
          <a:p>
            <a:pPr lvl="1" eaLnBrk="1" hangingPunct="1"/>
            <a:endParaRPr lang="en-GB" sz="1400" b="1" u="sng" dirty="0"/>
          </a:p>
          <a:p>
            <a:pPr lvl="1" eaLnBrk="1" hangingPunct="1"/>
            <a:r>
              <a:rPr lang="en-GB" sz="1400" dirty="0"/>
              <a:t>Do not use more than 6 slides. </a:t>
            </a:r>
            <a:r>
              <a:rPr lang="en-GB" sz="1400" dirty="0" smtClean="0"/>
              <a:t>We </a:t>
            </a:r>
            <a:r>
              <a:rPr lang="en-GB" sz="1400" dirty="0"/>
              <a:t>suggest you include the following information:</a:t>
            </a:r>
          </a:p>
          <a:p>
            <a:pPr lvl="1" eaLnBrk="1" hangingPunct="1"/>
            <a:endParaRPr lang="en-GB" sz="1400" dirty="0"/>
          </a:p>
          <a:p>
            <a:pPr lvl="1" eaLnBrk="1" hangingPunct="1"/>
            <a:r>
              <a:rPr lang="en-GB" sz="1400" b="1" dirty="0"/>
              <a:t>Your brand name</a:t>
            </a:r>
          </a:p>
          <a:p>
            <a:pPr lvl="1" eaLnBrk="1" hangingPunct="1"/>
            <a:endParaRPr lang="en-GB" sz="1400" b="1" dirty="0"/>
          </a:p>
          <a:p>
            <a:pPr lvl="1" eaLnBrk="1" hangingPunct="1"/>
            <a:r>
              <a:rPr lang="en-GB" sz="1400" b="1" dirty="0"/>
              <a:t>Any market research you carried out</a:t>
            </a:r>
          </a:p>
          <a:p>
            <a:pPr lvl="1" eaLnBrk="1" hangingPunct="1"/>
            <a:endParaRPr lang="en-GB" sz="1400" b="1" dirty="0"/>
          </a:p>
          <a:p>
            <a:pPr lvl="1" eaLnBrk="1" hangingPunct="1"/>
            <a:r>
              <a:rPr lang="en-GB" sz="1400" b="1" dirty="0"/>
              <a:t>What kind of drink it is</a:t>
            </a:r>
          </a:p>
          <a:p>
            <a:pPr lvl="1" eaLnBrk="1" hangingPunct="1"/>
            <a:endParaRPr lang="en-GB" sz="1400" b="1" dirty="0"/>
          </a:p>
          <a:p>
            <a:pPr lvl="1" eaLnBrk="1" hangingPunct="1"/>
            <a:r>
              <a:rPr lang="en-GB" sz="1400" b="1" dirty="0"/>
              <a:t>Your USP and why your target market will buy your </a:t>
            </a:r>
            <a:r>
              <a:rPr lang="en-GB" sz="1400" b="1" dirty="0" smtClean="0"/>
              <a:t>drink</a:t>
            </a:r>
          </a:p>
          <a:p>
            <a:pPr lvl="1" eaLnBrk="1" hangingPunct="1"/>
            <a:endParaRPr lang="en-GB" sz="1400" b="1" dirty="0"/>
          </a:p>
          <a:p>
            <a:pPr lvl="1" eaLnBrk="1" hangingPunct="1"/>
            <a:r>
              <a:rPr lang="en-GB" sz="1400" b="1" dirty="0" smtClean="0"/>
              <a:t>Your pricing strategy and how you might market your drink</a:t>
            </a:r>
            <a:endParaRPr lang="en-GB" sz="1400" b="1" dirty="0"/>
          </a:p>
          <a:p>
            <a:pPr lvl="1" eaLnBrk="1" hangingPunct="1"/>
            <a:endParaRPr lang="en-GB" sz="1400" b="1" dirty="0"/>
          </a:p>
          <a:p>
            <a:pPr lvl="1" eaLnBrk="1" hangingPunct="1"/>
            <a:r>
              <a:rPr lang="en-GB" sz="1400" b="1" dirty="0"/>
              <a:t>Anything you are doing to be more sustainable</a:t>
            </a:r>
          </a:p>
          <a:p>
            <a:pPr lvl="1" eaLnBrk="1" hangingPunct="1"/>
            <a:endParaRPr lang="en-GB" sz="1400" b="1" dirty="0"/>
          </a:p>
          <a:p>
            <a:pPr lvl="1" eaLnBrk="1" hangingPunct="1"/>
            <a:r>
              <a:rPr lang="en-GB" sz="1400" b="1" dirty="0" smtClean="0"/>
              <a:t>The social enterprise element – what good cause are you supporting?</a:t>
            </a:r>
            <a:endParaRPr lang="en-GB" sz="1400" b="1" dirty="0"/>
          </a:p>
          <a:p>
            <a:pPr lvl="1" eaLnBrk="1" hangingPunct="1"/>
            <a:endParaRPr lang="en-GB" sz="1400" b="1" dirty="0"/>
          </a:p>
          <a:p>
            <a:pPr lvl="1" eaLnBrk="1" hangingPunct="1"/>
            <a:r>
              <a:rPr lang="en-GB" sz="1400" b="1" dirty="0"/>
              <a:t>Why </a:t>
            </a:r>
            <a:r>
              <a:rPr lang="en-GB" sz="1400" b="1" dirty="0" smtClean="0"/>
              <a:t>should Coca-Cola </a:t>
            </a:r>
            <a:r>
              <a:rPr lang="en-GB" sz="1400" b="1" dirty="0"/>
              <a:t>invest in your brand?</a:t>
            </a:r>
          </a:p>
          <a:p>
            <a:pPr eaLnBrk="1" hangingPunct="1">
              <a:buFontTx/>
              <a:buChar char="•"/>
            </a:pPr>
            <a:endParaRPr lang="en-GB" b="1" dirty="0"/>
          </a:p>
          <a:p>
            <a:pPr eaLnBrk="1" hangingPunct="1">
              <a:buFontTx/>
              <a:buChar char="•"/>
            </a:pPr>
            <a:endParaRPr lang="en-GB" dirty="0"/>
          </a:p>
        </p:txBody>
      </p:sp>
      <p:sp>
        <p:nvSpPr>
          <p:cNvPr id="9" name="Title 2"/>
          <p:cNvSpPr>
            <a:spLocks noGrp="1"/>
          </p:cNvSpPr>
          <p:nvPr>
            <p:ph type="ctrTitle"/>
          </p:nvPr>
        </p:nvSpPr>
        <p:spPr>
          <a:xfrm>
            <a:off x="495300" y="534171"/>
            <a:ext cx="8915400" cy="1256317"/>
          </a:xfrm>
        </p:spPr>
        <p:txBody>
          <a:bodyPr/>
          <a:lstStyle/>
          <a:p>
            <a:r>
              <a:rPr lang="en-GB" dirty="0" smtClean="0"/>
              <a:t>Presentation</a:t>
            </a:r>
            <a:endParaRPr lang="en-GB" dirty="0"/>
          </a:p>
        </p:txBody>
      </p:sp>
      <p:sp>
        <p:nvSpPr>
          <p:cNvPr id="7" name="Slide Number Placeholder 1"/>
          <p:cNvSpPr>
            <a:spLocks noGrp="1"/>
          </p:cNvSpPr>
          <p:nvPr>
            <p:ph type="sldNum" sz="quarter" idx="12"/>
          </p:nvPr>
        </p:nvSpPr>
        <p:spPr>
          <a:xfrm>
            <a:off x="6833765" y="6494899"/>
            <a:ext cx="2311400" cy="365125"/>
          </a:xfr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16</a:t>
            </a:fld>
            <a:endParaRPr lang="en-GB" sz="1400" dirty="0" smtClean="0"/>
          </a:p>
        </p:txBody>
      </p:sp>
    </p:spTree>
    <p:extLst>
      <p:ext uri="{BB962C8B-B14F-4D97-AF65-F5344CB8AC3E}">
        <p14:creationId xmlns:p14="http://schemas.microsoft.com/office/powerpoint/2010/main" xmlns="" val="3406512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52223" y="1599923"/>
            <a:ext cx="6824489" cy="4455972"/>
          </a:xfrm>
        </p:spPr>
        <p:txBody>
          <a:bodyPr>
            <a:normAutofit fontScale="40000" lnSpcReduction="20000"/>
          </a:bodyPr>
          <a:lstStyle/>
          <a:p>
            <a:pPr>
              <a:spcBef>
                <a:spcPct val="50000"/>
              </a:spcBef>
            </a:pPr>
            <a:r>
              <a:rPr lang="en-GB" sz="4000" dirty="0"/>
              <a:t>The Real Business Challenge is a national competition set by Coca-Cola Enterprises for students who will be in Year </a:t>
            </a:r>
            <a:r>
              <a:rPr lang="en-GB" sz="4000" dirty="0" smtClean="0"/>
              <a:t>9 and </a:t>
            </a:r>
            <a:r>
              <a:rPr lang="en-GB" sz="4000" dirty="0"/>
              <a:t>10 </a:t>
            </a:r>
            <a:r>
              <a:rPr lang="en-GB" sz="4000" dirty="0" smtClean="0"/>
              <a:t>or S2 and S3 from </a:t>
            </a:r>
            <a:r>
              <a:rPr lang="en-GB" sz="4000" dirty="0"/>
              <a:t>September 2013 – hopefully that means you!</a:t>
            </a:r>
          </a:p>
          <a:p>
            <a:pPr>
              <a:spcBef>
                <a:spcPct val="50000"/>
              </a:spcBef>
            </a:pPr>
            <a:r>
              <a:rPr lang="en-GB" sz="4000" dirty="0"/>
              <a:t>The first part of the challenge – explained in this pack – asks you to form a company and develop a new sustainable healthy juice brand. </a:t>
            </a:r>
          </a:p>
          <a:p>
            <a:pPr>
              <a:spcBef>
                <a:spcPct val="50000"/>
              </a:spcBef>
            </a:pPr>
            <a:r>
              <a:rPr lang="en-GB" sz="4000" dirty="0"/>
              <a:t>As you will see, your company will need to present its brand on PowerPoint and complete some other key documents. Be sure to read the brief on page </a:t>
            </a:r>
            <a:r>
              <a:rPr lang="en-GB" sz="4000" dirty="0">
                <a:solidFill>
                  <a:schemeClr val="tx1"/>
                </a:solidFill>
              </a:rPr>
              <a:t>6</a:t>
            </a:r>
            <a:r>
              <a:rPr lang="en-GB" sz="4000" dirty="0" smtClean="0"/>
              <a:t> </a:t>
            </a:r>
            <a:r>
              <a:rPr lang="en-GB" sz="4000" dirty="0"/>
              <a:t>very carefully</a:t>
            </a:r>
            <a:r>
              <a:rPr lang="en-GB" sz="4000" dirty="0" smtClean="0"/>
              <a:t>.</a:t>
            </a:r>
          </a:p>
          <a:p>
            <a:pPr>
              <a:spcBef>
                <a:spcPct val="50000"/>
              </a:spcBef>
            </a:pPr>
            <a:endParaRPr lang="en-GB" sz="4000" dirty="0"/>
          </a:p>
          <a:p>
            <a:r>
              <a:rPr lang="en-GB" sz="4000" dirty="0"/>
              <a:t>Your school will need to select the best entry for submission to Coca-Cola Enterprises’ judging panel. Look at the judging criteria on </a:t>
            </a:r>
            <a:r>
              <a:rPr lang="en-GB" sz="4000" dirty="0" smtClean="0"/>
              <a:t>page 3 to </a:t>
            </a:r>
            <a:r>
              <a:rPr lang="en-GB" sz="4000" dirty="0"/>
              <a:t>see what they will be looking for.</a:t>
            </a:r>
          </a:p>
          <a:p>
            <a:pPr>
              <a:spcBef>
                <a:spcPct val="50000"/>
              </a:spcBef>
            </a:pPr>
            <a:r>
              <a:rPr lang="en-GB" sz="4000" dirty="0" smtClean="0"/>
              <a:t>Coca-Cola Enterprises will look at all the entries and in each region. </a:t>
            </a:r>
            <a:r>
              <a:rPr lang="en-GB" sz="4000" dirty="0"/>
              <a:t>T</a:t>
            </a:r>
            <a:r>
              <a:rPr lang="en-GB" sz="4000" dirty="0" smtClean="0"/>
              <a:t>he </a:t>
            </a:r>
            <a:r>
              <a:rPr lang="en-GB" sz="4000" dirty="0"/>
              <a:t>companies with the best ideas will be invited to a regional final </a:t>
            </a:r>
            <a:r>
              <a:rPr lang="en-GB" sz="4000" dirty="0" smtClean="0"/>
              <a:t>where they will be </a:t>
            </a:r>
            <a:r>
              <a:rPr lang="en-GB" sz="4000" dirty="0"/>
              <a:t>given the chance to work with Coca-Cola Enterprises on a live project and win some great prizes along the way.</a:t>
            </a:r>
          </a:p>
          <a:p>
            <a:endParaRPr lang="en-GB" sz="4000" dirty="0"/>
          </a:p>
          <a:p>
            <a:r>
              <a:rPr lang="en-GB" sz="4000" dirty="0"/>
              <a:t>Read the instructions </a:t>
            </a:r>
            <a:r>
              <a:rPr lang="en-GB" sz="4000" dirty="0" smtClean="0"/>
              <a:t>carefully; </a:t>
            </a:r>
            <a:r>
              <a:rPr lang="en-GB" sz="4000" dirty="0"/>
              <a:t>work as a </a:t>
            </a:r>
            <a:r>
              <a:rPr lang="en-GB" sz="4000" dirty="0" smtClean="0"/>
              <a:t>team. </a:t>
            </a:r>
            <a:r>
              <a:rPr lang="en-GB" sz="4000" dirty="0"/>
              <a:t>G</a:t>
            </a:r>
            <a:r>
              <a:rPr lang="en-GB" sz="4000" dirty="0" smtClean="0"/>
              <a:t>ood </a:t>
            </a:r>
            <a:r>
              <a:rPr lang="en-GB" sz="4000" dirty="0"/>
              <a:t>luck!</a:t>
            </a:r>
            <a:endParaRPr lang="en-US" sz="4000" dirty="0"/>
          </a:p>
          <a:p>
            <a:endParaRPr lang="en-US" dirty="0"/>
          </a:p>
        </p:txBody>
      </p:sp>
      <p:sp>
        <p:nvSpPr>
          <p:cNvPr id="2" name="Title 1"/>
          <p:cNvSpPr>
            <a:spLocks noGrp="1"/>
          </p:cNvSpPr>
          <p:nvPr>
            <p:ph type="ctrTitle"/>
          </p:nvPr>
        </p:nvSpPr>
        <p:spPr/>
        <p:txBody>
          <a:bodyPr/>
          <a:lstStyle/>
          <a:p>
            <a:endParaRPr lang="en-US" dirty="0"/>
          </a:p>
        </p:txBody>
      </p:sp>
      <p:sp>
        <p:nvSpPr>
          <p:cNvPr id="4" name="Slide Number Placeholder 1"/>
          <p:cNvSpPr>
            <a:spLocks noGrp="1"/>
          </p:cNvSpPr>
          <p:nvPr>
            <p:ph type="sldNum" sz="quarter" idx="12"/>
          </p:nvPr>
        </p:nvSpPr>
        <p:spPr>
          <a:xfrm>
            <a:off x="6833765" y="6494899"/>
            <a:ext cx="2311400" cy="365125"/>
          </a:xfr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2</a:t>
            </a:fld>
            <a:endParaRPr lang="en-GB" sz="1400" dirty="0" smtClean="0"/>
          </a:p>
        </p:txBody>
      </p:sp>
    </p:spTree>
    <p:extLst>
      <p:ext uri="{BB962C8B-B14F-4D97-AF65-F5344CB8AC3E}">
        <p14:creationId xmlns:p14="http://schemas.microsoft.com/office/powerpoint/2010/main" xmlns="" val="1372393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72"/>
          <p:cNvGraphicFramePr>
            <a:graphicFrameLocks noGrp="1"/>
          </p:cNvGraphicFramePr>
          <p:nvPr>
            <p:extLst>
              <p:ext uri="{D42A27DB-BD31-4B8C-83A1-F6EECF244321}">
                <p14:modId xmlns:p14="http://schemas.microsoft.com/office/powerpoint/2010/main" xmlns="" val="221033801"/>
              </p:ext>
            </p:extLst>
          </p:nvPr>
        </p:nvGraphicFramePr>
        <p:xfrm>
          <a:off x="1419727" y="629487"/>
          <a:ext cx="7668125" cy="2110646"/>
        </p:xfrm>
        <a:graphic>
          <a:graphicData uri="http://schemas.openxmlformats.org/drawingml/2006/table">
            <a:tbl>
              <a:tblPr/>
              <a:tblGrid>
                <a:gridCol w="3832994"/>
                <a:gridCol w="3835131"/>
              </a:tblGrid>
              <a:tr h="649219">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rPr>
                        <a:t>What You Need To Submit for Judging</a:t>
                      </a:r>
                      <a:endParaRPr kumimoji="0" lang="en-US" sz="1800" b="1" i="0" u="none" strike="noStrike" cap="none" normalizeH="0" baseline="0" dirty="0" smtClean="0">
                        <a:ln>
                          <a:noFill/>
                        </a:ln>
                        <a:solidFill>
                          <a:schemeClr val="tx1"/>
                        </a:solidFill>
                        <a:effectLst/>
                        <a:latin typeface="Arial" charset="0"/>
                      </a:endParaRPr>
                    </a:p>
                  </a:txBody>
                  <a:tcPr marL="91441" marR="91441" marT="45719" marB="4571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r>
              <a:tr h="357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Team Sheet</a:t>
                      </a:r>
                      <a:endParaRPr kumimoji="0" lang="en-US" sz="1600" b="0" i="0" u="none" strike="noStrike" cap="none" normalizeH="0" baseline="0" dirty="0" smtClean="0">
                        <a:ln>
                          <a:noFill/>
                        </a:ln>
                        <a:solidFill>
                          <a:schemeClr val="tx1"/>
                        </a:solidFill>
                        <a:effectLst/>
                        <a:latin typeface="Arial" charset="0"/>
                      </a:endParaRPr>
                    </a:p>
                  </a:txBody>
                  <a:tcPr marL="91441" marR="91441"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Page 5</a:t>
                      </a:r>
                      <a:endParaRPr kumimoji="0" lang="en-US" sz="1600" b="0" i="0" u="none" strike="noStrike" cap="none" normalizeH="0" baseline="0" dirty="0" smtClean="0">
                        <a:ln>
                          <a:noFill/>
                        </a:ln>
                        <a:solidFill>
                          <a:schemeClr val="tx1"/>
                        </a:solidFill>
                        <a:effectLst/>
                        <a:latin typeface="Arial" charset="0"/>
                      </a:endParaRPr>
                    </a:p>
                  </a:txBody>
                  <a:tcPr marL="91441" marR="91441"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Ingredients Sheet</a:t>
                      </a:r>
                    </a:p>
                  </a:txBody>
                  <a:tcPr marL="91441" marR="91441"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Page 10</a:t>
                      </a:r>
                    </a:p>
                  </a:txBody>
                  <a:tcPr marL="91441" marR="91441"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6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Cost, Price and Profit Sheet</a:t>
                      </a:r>
                    </a:p>
                  </a:txBody>
                  <a:tcPr marL="91441" marR="91441"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Page</a:t>
                      </a:r>
                      <a:r>
                        <a:rPr kumimoji="0" lang="en-US" sz="1600" b="0" i="0" u="none" strike="noStrike" cap="none" normalizeH="0" baseline="0" dirty="0" smtClean="0">
                          <a:ln>
                            <a:noFill/>
                          </a:ln>
                          <a:solidFill>
                            <a:srgbClr val="FF0000"/>
                          </a:solidFill>
                          <a:effectLst/>
                          <a:latin typeface="Arial" charset="0"/>
                        </a:rPr>
                        <a:t> </a:t>
                      </a:r>
                      <a:r>
                        <a:rPr kumimoji="0" lang="en-US" sz="1600" b="0" i="0" u="none" strike="noStrike" cap="none" normalizeH="0" baseline="0" dirty="0" smtClean="0">
                          <a:ln>
                            <a:noFill/>
                          </a:ln>
                          <a:solidFill>
                            <a:schemeClr val="tx1"/>
                          </a:solidFill>
                          <a:effectLst/>
                          <a:latin typeface="Arial" charset="0"/>
                        </a:rPr>
                        <a:t>15</a:t>
                      </a:r>
                    </a:p>
                  </a:txBody>
                  <a:tcPr marL="91441" marR="91441"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2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PowerPoint Presentation (max 6 slides)</a:t>
                      </a:r>
                      <a:endParaRPr kumimoji="0" lang="en-US" sz="1600" b="0" i="0" u="none" strike="noStrike" cap="none" normalizeH="0" baseline="0" dirty="0" smtClean="0">
                        <a:ln>
                          <a:noFill/>
                        </a:ln>
                        <a:solidFill>
                          <a:schemeClr val="tx1"/>
                        </a:solidFill>
                        <a:effectLst/>
                        <a:latin typeface="Arial" charset="0"/>
                      </a:endParaRPr>
                    </a:p>
                  </a:txBody>
                  <a:tcPr marL="91441" marR="91441"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Guidance on page 16</a:t>
                      </a:r>
                      <a:endParaRPr kumimoji="0" lang="en-US" sz="1600" b="0" i="0" u="none" strike="noStrike" cap="none" normalizeH="0" baseline="0" dirty="0" smtClean="0">
                        <a:ln>
                          <a:noFill/>
                        </a:ln>
                        <a:solidFill>
                          <a:schemeClr val="tx1"/>
                        </a:solidFill>
                        <a:effectLst/>
                        <a:latin typeface="Arial" charset="0"/>
                      </a:endParaRPr>
                    </a:p>
                  </a:txBody>
                  <a:tcPr marL="91441" marR="91441"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 name="Group 117"/>
          <p:cNvGraphicFramePr>
            <a:graphicFrameLocks noGrp="1"/>
          </p:cNvGraphicFramePr>
          <p:nvPr>
            <p:extLst>
              <p:ext uri="{D42A27DB-BD31-4B8C-83A1-F6EECF244321}">
                <p14:modId xmlns:p14="http://schemas.microsoft.com/office/powerpoint/2010/main" xmlns="" val="2962817762"/>
              </p:ext>
            </p:extLst>
          </p:nvPr>
        </p:nvGraphicFramePr>
        <p:xfrm>
          <a:off x="1418008" y="2933324"/>
          <a:ext cx="7693335" cy="3090616"/>
        </p:xfrm>
        <a:graphic>
          <a:graphicData uri="http://schemas.openxmlformats.org/drawingml/2006/table">
            <a:tbl>
              <a:tblPr/>
              <a:tblGrid>
                <a:gridCol w="3520539"/>
                <a:gridCol w="4172796"/>
              </a:tblGrid>
              <a:tr h="768290">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rPr>
                        <a:t>Judging Criteria: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rPr>
                        <a:t>(What the pieces of work above will be judged on)</a:t>
                      </a:r>
                      <a:endParaRPr kumimoji="0" lang="en-US" sz="1800" b="1" i="0" u="none" strike="noStrike" cap="none" normalizeH="0" baseline="0" dirty="0" smtClean="0">
                        <a:ln>
                          <a:noFill/>
                        </a:ln>
                        <a:solidFill>
                          <a:schemeClr val="tx1"/>
                        </a:solidFill>
                        <a:effectLst/>
                        <a:latin typeface="Arial" charset="0"/>
                      </a:endParaRPr>
                    </a:p>
                  </a:txBody>
                  <a:tcPr marL="91455" marR="91455" marT="45736" marB="4573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r>
              <a:tr h="44390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charset="0"/>
                        </a:rPr>
                        <a:t>Answering The Brief</a:t>
                      </a:r>
                      <a:endParaRPr kumimoji="0" lang="en-US" sz="1800" b="0" i="0" u="none" strike="noStrike" cap="none" normalizeH="0" baseline="0" dirty="0" smtClean="0">
                        <a:ln>
                          <a:noFill/>
                        </a:ln>
                        <a:solidFill>
                          <a:schemeClr val="tx1"/>
                        </a:solidFill>
                        <a:effectLst/>
                        <a:latin typeface="Arial" charset="0"/>
                      </a:endParaRPr>
                    </a:p>
                  </a:txBody>
                  <a:tcPr marL="91455" marR="91455" marT="45736" marB="457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1" u="none" strike="noStrike" cap="none" normalizeH="0" baseline="0" dirty="0" smtClean="0">
                          <a:ln>
                            <a:noFill/>
                          </a:ln>
                          <a:solidFill>
                            <a:schemeClr val="tx1"/>
                          </a:solidFill>
                          <a:effectLst/>
                          <a:latin typeface="Arial" charset="0"/>
                        </a:rPr>
                        <a:t>Have you read the instructions carefully and come up with the type of product we have asked for?</a:t>
                      </a:r>
                      <a:endParaRPr kumimoji="0" lang="en-US" sz="1200" b="0" i="1" u="none" strike="noStrike" cap="none" normalizeH="0" baseline="0" dirty="0" smtClean="0">
                        <a:ln>
                          <a:noFill/>
                        </a:ln>
                        <a:solidFill>
                          <a:schemeClr val="tx1"/>
                        </a:solidFill>
                        <a:effectLst/>
                        <a:latin typeface="Arial" charset="0"/>
                      </a:endParaRPr>
                    </a:p>
                  </a:txBody>
                  <a:tcPr marL="91455" marR="91455"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charset="0"/>
                        </a:rPr>
                        <a:t>Viability</a:t>
                      </a:r>
                      <a:endParaRPr kumimoji="0" lang="en-US" sz="1800" b="0" i="0" u="none" strike="noStrike" cap="none" normalizeH="0" baseline="0" dirty="0" smtClean="0">
                        <a:ln>
                          <a:noFill/>
                        </a:ln>
                        <a:solidFill>
                          <a:schemeClr val="tx1"/>
                        </a:solidFill>
                        <a:effectLst/>
                        <a:latin typeface="Arial" charset="0"/>
                      </a:endParaRPr>
                    </a:p>
                  </a:txBody>
                  <a:tcPr marL="91455" marR="91455" marT="45736" marB="457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1" u="none" strike="noStrike" cap="none" normalizeH="0" baseline="0" dirty="0" smtClean="0">
                          <a:ln>
                            <a:noFill/>
                          </a:ln>
                          <a:solidFill>
                            <a:schemeClr val="tx1"/>
                          </a:solidFill>
                          <a:effectLst/>
                          <a:latin typeface="Arial" charset="0"/>
                        </a:rPr>
                        <a:t>Is your idea realistic? Is it something Coca-Cola might invest in?</a:t>
                      </a:r>
                      <a:endParaRPr kumimoji="0" lang="en-US" sz="1200" b="0" i="1" u="none" strike="noStrike" cap="none" normalizeH="0" baseline="0" dirty="0" smtClean="0">
                        <a:ln>
                          <a:noFill/>
                        </a:ln>
                        <a:solidFill>
                          <a:schemeClr val="tx1"/>
                        </a:solidFill>
                        <a:effectLst/>
                        <a:latin typeface="Arial" charset="0"/>
                      </a:endParaRPr>
                    </a:p>
                  </a:txBody>
                  <a:tcPr marL="91455" marR="91455"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53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charset="0"/>
                        </a:rPr>
                        <a:t>Research and Investigation</a:t>
                      </a:r>
                      <a:endParaRPr kumimoji="0" lang="en-US" sz="1800" b="0" i="0" u="none" strike="noStrike" cap="none" normalizeH="0" baseline="0" dirty="0" smtClean="0">
                        <a:ln>
                          <a:noFill/>
                        </a:ln>
                        <a:solidFill>
                          <a:schemeClr val="tx1"/>
                        </a:solidFill>
                        <a:effectLst/>
                        <a:latin typeface="Arial" charset="0"/>
                      </a:endParaRPr>
                    </a:p>
                  </a:txBody>
                  <a:tcPr marL="91455" marR="91455" marT="45736" marB="457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1" u="none" strike="noStrike" cap="none" normalizeH="0" baseline="0" dirty="0" smtClean="0">
                          <a:ln>
                            <a:noFill/>
                          </a:ln>
                          <a:solidFill>
                            <a:schemeClr val="tx1"/>
                          </a:solidFill>
                          <a:effectLst/>
                          <a:latin typeface="Arial" charset="0"/>
                        </a:rPr>
                        <a:t>Have your idea and all elements of the brief been well researched?</a:t>
                      </a:r>
                      <a:endParaRPr kumimoji="0" lang="en-US" sz="1200" b="0" i="1" u="none" strike="noStrike" cap="none" normalizeH="0" baseline="0" dirty="0" smtClean="0">
                        <a:ln>
                          <a:noFill/>
                        </a:ln>
                        <a:solidFill>
                          <a:schemeClr val="tx1"/>
                        </a:solidFill>
                        <a:effectLst/>
                        <a:latin typeface="Arial" charset="0"/>
                      </a:endParaRPr>
                    </a:p>
                  </a:txBody>
                  <a:tcPr marL="91455" marR="91455"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0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charset="0"/>
                        </a:rPr>
                        <a:t>General Presentation</a:t>
                      </a:r>
                      <a:endParaRPr kumimoji="0" lang="en-US" sz="1800" b="0" i="0" u="none" strike="noStrike" cap="none" normalizeH="0" baseline="0" dirty="0" smtClean="0">
                        <a:ln>
                          <a:noFill/>
                        </a:ln>
                        <a:solidFill>
                          <a:schemeClr val="tx1"/>
                        </a:solidFill>
                        <a:effectLst/>
                        <a:latin typeface="Arial" charset="0"/>
                      </a:endParaRPr>
                    </a:p>
                  </a:txBody>
                  <a:tcPr marL="91455" marR="91455" marT="45736" marB="457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1" u="none" strike="noStrike" cap="none" normalizeH="0" baseline="0" dirty="0" smtClean="0">
                          <a:ln>
                            <a:noFill/>
                          </a:ln>
                          <a:solidFill>
                            <a:schemeClr val="tx1"/>
                          </a:solidFill>
                          <a:effectLst/>
                          <a:latin typeface="Arial" charset="0"/>
                        </a:rPr>
                        <a:t>Have you presented your work professionally and shown attention to detail?</a:t>
                      </a:r>
                      <a:endParaRPr kumimoji="0" lang="en-US" sz="1800" b="0" i="0" u="none" strike="noStrike" cap="none" normalizeH="0" baseline="0" dirty="0" smtClean="0">
                        <a:ln>
                          <a:noFill/>
                        </a:ln>
                        <a:solidFill>
                          <a:schemeClr val="tx1"/>
                        </a:solidFill>
                        <a:effectLst/>
                        <a:latin typeface="Arial" charset="0"/>
                      </a:endParaRPr>
                    </a:p>
                  </a:txBody>
                  <a:tcPr marL="91455" marR="91455"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88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charset="0"/>
                        </a:rPr>
                        <a:t>Creativity</a:t>
                      </a:r>
                      <a:endParaRPr kumimoji="0" lang="en-US" sz="1800" b="0" i="0" u="none" strike="noStrike" cap="none" normalizeH="0" baseline="0" dirty="0" smtClean="0">
                        <a:ln>
                          <a:noFill/>
                        </a:ln>
                        <a:solidFill>
                          <a:schemeClr val="tx1"/>
                        </a:solidFill>
                        <a:effectLst/>
                        <a:latin typeface="Arial" charset="0"/>
                      </a:endParaRPr>
                    </a:p>
                  </a:txBody>
                  <a:tcPr marL="91455" marR="91455" marT="45736" marB="457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200" b="0" i="1" u="none" strike="noStrike" cap="none" normalizeH="0" baseline="0" dirty="0" smtClean="0">
                          <a:ln>
                            <a:noFill/>
                          </a:ln>
                          <a:solidFill>
                            <a:schemeClr val="tx1"/>
                          </a:solidFill>
                          <a:effectLst/>
                          <a:latin typeface="Arial" charset="0"/>
                        </a:rPr>
                        <a:t>Is your idea original?</a:t>
                      </a:r>
                      <a:endParaRPr kumimoji="0" lang="en-US" sz="1200" b="0" i="1" u="none" strike="noStrike" cap="none" normalizeH="0" baseline="0" dirty="0" smtClean="0">
                        <a:ln>
                          <a:noFill/>
                        </a:ln>
                        <a:solidFill>
                          <a:schemeClr val="tx1"/>
                        </a:solidFill>
                        <a:effectLst/>
                        <a:latin typeface="Arial" charset="0"/>
                      </a:endParaRPr>
                    </a:p>
                  </a:txBody>
                  <a:tcPr marL="91455" marR="91455"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Slide Number Placeholder 1"/>
          <p:cNvSpPr>
            <a:spLocks noGrp="1"/>
          </p:cNvSpPr>
          <p:nvPr>
            <p:ph type="sldNum" sz="quarter" idx="12"/>
          </p:nvPr>
        </p:nvSpPr>
        <p:spPr>
          <a:xfrm>
            <a:off x="6833765" y="6494899"/>
            <a:ext cx="2311400" cy="365125"/>
          </a:xfr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3</a:t>
            </a:fld>
            <a:endParaRPr lang="en-GB" sz="1400" dirty="0" smtClean="0"/>
          </a:p>
        </p:txBody>
      </p:sp>
    </p:spTree>
    <p:extLst>
      <p:ext uri="{BB962C8B-B14F-4D97-AF65-F5344CB8AC3E}">
        <p14:creationId xmlns:p14="http://schemas.microsoft.com/office/powerpoint/2010/main" xmlns="" val="914651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95300" y="375907"/>
            <a:ext cx="8915400" cy="1256317"/>
          </a:xfrm>
        </p:spPr>
        <p:txBody>
          <a:bodyPr/>
          <a:lstStyle/>
          <a:p>
            <a:r>
              <a:rPr lang="en-GB" dirty="0" smtClean="0"/>
              <a:t>Company Formation</a:t>
            </a:r>
            <a:endParaRPr lang="en-GB" dirty="0"/>
          </a:p>
        </p:txBody>
      </p:sp>
      <p:sp>
        <p:nvSpPr>
          <p:cNvPr id="4" name="Subtitle 2"/>
          <p:cNvSpPr txBox="1">
            <a:spLocks/>
          </p:cNvSpPr>
          <p:nvPr/>
        </p:nvSpPr>
        <p:spPr>
          <a:xfrm>
            <a:off x="1355557" y="1047029"/>
            <a:ext cx="7516840" cy="862540"/>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rgbClr val="535451"/>
                </a:solidFill>
                <a:latin typeface="Arial Rounded MT Bold"/>
                <a:ea typeface="+mn-ea"/>
                <a:cs typeface="Arial Rounded MT Bold"/>
              </a:defRPr>
            </a:lvl1pPr>
            <a:lvl2pPr marL="742950" indent="-285750" algn="l" defTabSz="457200" rtl="0" eaLnBrk="1" latinLnBrk="0" hangingPunct="1">
              <a:spcBef>
                <a:spcPct val="20000"/>
              </a:spcBef>
              <a:buFont typeface="Arial"/>
              <a:buChar char="–"/>
              <a:defRPr sz="2800" kern="1200">
                <a:solidFill>
                  <a:srgbClr val="535451"/>
                </a:solidFill>
                <a:latin typeface="Arial Rounded MT Bold"/>
                <a:ea typeface="+mn-ea"/>
                <a:cs typeface="Arial Rounded MT Bold"/>
              </a:defRPr>
            </a:lvl2pPr>
            <a:lvl3pPr marL="1143000" indent="-228600" algn="l" defTabSz="457200" rtl="0" eaLnBrk="1" latinLnBrk="0" hangingPunct="1">
              <a:spcBef>
                <a:spcPct val="20000"/>
              </a:spcBef>
              <a:buFont typeface="Arial"/>
              <a:buChar char="•"/>
              <a:defRPr sz="2400" kern="1200">
                <a:solidFill>
                  <a:srgbClr val="535451"/>
                </a:solidFill>
                <a:latin typeface="Arial Rounded MT Bold"/>
                <a:ea typeface="+mn-ea"/>
                <a:cs typeface="Arial Rounded MT Bold"/>
              </a:defRPr>
            </a:lvl3pPr>
            <a:lvl4pPr marL="1600200" indent="-228600" algn="l" defTabSz="457200" rtl="0" eaLnBrk="1" latinLnBrk="0" hangingPunct="1">
              <a:spcBef>
                <a:spcPct val="20000"/>
              </a:spcBef>
              <a:buFont typeface="Arial"/>
              <a:buChar char="–"/>
              <a:defRPr sz="2000" kern="1200">
                <a:solidFill>
                  <a:srgbClr val="535451"/>
                </a:solidFill>
                <a:latin typeface="Arial Rounded MT Bold"/>
                <a:ea typeface="+mn-ea"/>
                <a:cs typeface="Arial Rounded MT Bold"/>
              </a:defRPr>
            </a:lvl4pPr>
            <a:lvl5pPr marL="2057400" indent="-228600" algn="l" defTabSz="457200" rtl="0" eaLnBrk="1" latinLnBrk="0" hangingPunct="1">
              <a:spcBef>
                <a:spcPct val="20000"/>
              </a:spcBef>
              <a:buFont typeface="Arial"/>
              <a:buChar char="»"/>
              <a:defRPr sz="2000" kern="1200">
                <a:solidFill>
                  <a:srgbClr val="535451"/>
                </a:solidFill>
                <a:latin typeface="Arial Rounded MT Bold"/>
                <a:ea typeface="+mn-ea"/>
                <a:cs typeface="Arial Rounded MT 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50000"/>
              </a:spcBef>
              <a:buNone/>
            </a:pPr>
            <a:r>
              <a:rPr lang="en-GB" sz="1200" dirty="0" smtClean="0"/>
              <a:t>Your first task is to form a company and give your company a name. Your company should consist of between 6 and 8 people and we suggest the job roles in the table below. Think about your skills and what you can bring to the team. As you will see this is important when it comes to completing the team sheet (page </a:t>
            </a:r>
            <a:r>
              <a:rPr lang="en-GB" sz="1200" dirty="0">
                <a:solidFill>
                  <a:schemeClr val="tx1"/>
                </a:solidFill>
              </a:rPr>
              <a:t>5</a:t>
            </a:r>
            <a:r>
              <a:rPr lang="en-GB" sz="1200" dirty="0" smtClean="0"/>
              <a:t>) which you need to submit as part of your competition entry.</a:t>
            </a:r>
            <a:endParaRPr lang="en-US" sz="1200" dirty="0"/>
          </a:p>
        </p:txBody>
      </p:sp>
      <p:graphicFrame>
        <p:nvGraphicFramePr>
          <p:cNvPr id="6" name="Table 5"/>
          <p:cNvGraphicFramePr>
            <a:graphicFrameLocks noGrp="1"/>
          </p:cNvGraphicFramePr>
          <p:nvPr>
            <p:extLst>
              <p:ext uri="{D42A27DB-BD31-4B8C-83A1-F6EECF244321}">
                <p14:modId xmlns:p14="http://schemas.microsoft.com/office/powerpoint/2010/main" xmlns="" val="725265231"/>
              </p:ext>
            </p:extLst>
          </p:nvPr>
        </p:nvGraphicFramePr>
        <p:xfrm>
          <a:off x="1355557" y="1909569"/>
          <a:ext cx="7660105" cy="4812647"/>
        </p:xfrm>
        <a:graphic>
          <a:graphicData uri="http://schemas.openxmlformats.org/drawingml/2006/table">
            <a:tbl>
              <a:tblPr firstRow="1" bandRow="1">
                <a:tableStyleId>{00A15C55-8517-42AA-B614-E9B94910E393}</a:tableStyleId>
              </a:tblPr>
              <a:tblGrid>
                <a:gridCol w="2108146"/>
                <a:gridCol w="5551959"/>
              </a:tblGrid>
              <a:tr h="365760">
                <a:tc>
                  <a:txBody>
                    <a:bodyPr/>
                    <a:lstStyle/>
                    <a:p>
                      <a:r>
                        <a:rPr lang="en-GB" sz="1800" dirty="0" smtClean="0"/>
                        <a:t>Job</a:t>
                      </a:r>
                      <a:r>
                        <a:rPr lang="en-GB" sz="1800" baseline="0" dirty="0" smtClean="0"/>
                        <a:t> Role</a:t>
                      </a:r>
                      <a:endParaRPr lang="en-GB" sz="1800" dirty="0"/>
                    </a:p>
                  </a:txBody>
                  <a:tcPr marL="91441" marR="91441"/>
                </a:tc>
                <a:tc>
                  <a:txBody>
                    <a:bodyPr/>
                    <a:lstStyle/>
                    <a:p>
                      <a:r>
                        <a:rPr lang="en-GB" sz="1800" dirty="0" smtClean="0"/>
                        <a:t>Brief Description</a:t>
                      </a:r>
                      <a:endParaRPr lang="en-GB" sz="1800" dirty="0"/>
                    </a:p>
                  </a:txBody>
                  <a:tcPr marL="91441" marR="91441"/>
                </a:tc>
              </a:tr>
              <a:tr h="578342">
                <a:tc>
                  <a:txBody>
                    <a:bodyPr/>
                    <a:lstStyle/>
                    <a:p>
                      <a:r>
                        <a:rPr lang="en-GB" sz="1200" dirty="0" smtClean="0"/>
                        <a:t>Managing Director (MD)</a:t>
                      </a:r>
                      <a:endParaRPr lang="en-GB" sz="1200" dirty="0"/>
                    </a:p>
                  </a:txBody>
                  <a:tcPr marL="91441" marR="91441"/>
                </a:tc>
                <a:tc>
                  <a:txBody>
                    <a:bodyPr/>
                    <a:lstStyle/>
                    <a:p>
                      <a:r>
                        <a:rPr lang="en-GB" sz="1000" dirty="0" smtClean="0"/>
                        <a:t>You need to lead your team and</a:t>
                      </a:r>
                      <a:r>
                        <a:rPr lang="en-GB" sz="1000" baseline="0" dirty="0" smtClean="0"/>
                        <a:t> so good organisational skills and the ability to motivate are important attributes. It may help if you’re a good presenter and have a clear vision of what you’re trying to achieve as a team.</a:t>
                      </a:r>
                      <a:endParaRPr lang="en-GB" sz="1000" dirty="0" smtClean="0"/>
                    </a:p>
                  </a:txBody>
                  <a:tcPr marL="91441" marR="91441"/>
                </a:tc>
              </a:tr>
              <a:tr h="479833">
                <a:tc>
                  <a:txBody>
                    <a:bodyPr/>
                    <a:lstStyle/>
                    <a:p>
                      <a:r>
                        <a:rPr lang="en-GB" sz="1200" dirty="0" smtClean="0"/>
                        <a:t>Head</a:t>
                      </a:r>
                      <a:r>
                        <a:rPr lang="en-GB" sz="1200" baseline="0" dirty="0" smtClean="0"/>
                        <a:t> of New Product Development (NPD)</a:t>
                      </a:r>
                      <a:endParaRPr lang="en-GB" sz="1200" dirty="0"/>
                    </a:p>
                  </a:txBody>
                  <a:tcPr marL="91441" marR="91441"/>
                </a:tc>
                <a:tc>
                  <a:txBody>
                    <a:bodyPr/>
                    <a:lstStyle/>
                    <a:p>
                      <a:r>
                        <a:rPr lang="en-GB" sz="1000" dirty="0" smtClean="0"/>
                        <a:t>You are responsible for overseeing the development of your drink. An appreciation for good</a:t>
                      </a:r>
                      <a:r>
                        <a:rPr lang="en-GB" sz="1000" baseline="0" dirty="0" smtClean="0"/>
                        <a:t> design, an understanding of flavour combinations and perhaps an interest in Science may be useful strengths. </a:t>
                      </a:r>
                      <a:endParaRPr lang="en-GB" sz="1000" dirty="0"/>
                    </a:p>
                  </a:txBody>
                  <a:tcPr marL="91441" marR="91441"/>
                </a:tc>
              </a:tr>
              <a:tr h="506994">
                <a:tc>
                  <a:txBody>
                    <a:bodyPr/>
                    <a:lstStyle/>
                    <a:p>
                      <a:r>
                        <a:rPr lang="en-GB" sz="1200" dirty="0" smtClean="0"/>
                        <a:t>Strategic Marketing Manager</a:t>
                      </a:r>
                      <a:r>
                        <a:rPr lang="en-GB" sz="1200" baseline="0" dirty="0" smtClean="0"/>
                        <a:t> (SMM)</a:t>
                      </a:r>
                      <a:endParaRPr lang="en-GB" sz="1200" dirty="0"/>
                    </a:p>
                  </a:txBody>
                  <a:tcPr marL="91441" marR="91441"/>
                </a:tc>
                <a:tc>
                  <a:txBody>
                    <a:bodyPr/>
                    <a:lstStyle/>
                    <a:p>
                      <a:r>
                        <a:rPr lang="en-GB" sz="1000" dirty="0" smtClean="0"/>
                        <a:t>You are responsible for planning how to market your drink. A good</a:t>
                      </a:r>
                      <a:r>
                        <a:rPr lang="en-GB" sz="1000" baseline="0" dirty="0" smtClean="0"/>
                        <a:t> head for business would help as well as an understanding of different ways of promoting and selling products.  </a:t>
                      </a:r>
                      <a:endParaRPr lang="en-GB" sz="1000" dirty="0" smtClean="0"/>
                    </a:p>
                  </a:txBody>
                  <a:tcPr marL="91441" marR="91441"/>
                </a:tc>
              </a:tr>
              <a:tr h="570369">
                <a:tc>
                  <a:txBody>
                    <a:bodyPr/>
                    <a:lstStyle/>
                    <a:p>
                      <a:r>
                        <a:rPr lang="en-GB" sz="1200" dirty="0" smtClean="0"/>
                        <a:t>Creative</a:t>
                      </a:r>
                      <a:r>
                        <a:rPr lang="en-GB" sz="1200" baseline="0" dirty="0" smtClean="0"/>
                        <a:t> Director (CD)</a:t>
                      </a:r>
                      <a:endParaRPr lang="en-GB" sz="1200" dirty="0"/>
                    </a:p>
                  </a:txBody>
                  <a:tcPr marL="91441" marR="91441"/>
                </a:tc>
                <a:tc>
                  <a:txBody>
                    <a:bodyPr/>
                    <a:lstStyle/>
                    <a:p>
                      <a:r>
                        <a:rPr lang="en-GB" sz="1000" dirty="0" smtClean="0"/>
                        <a:t>You need to work closely with the SMM and NPD</a:t>
                      </a:r>
                      <a:r>
                        <a:rPr lang="en-GB" sz="1000" baseline="0" dirty="0" smtClean="0"/>
                        <a:t> (above) and should lead ‘decision making ‘on the development of your brand (brand name, packaging design, logo and so on). You need creative flair, vision and good listening skills to take on board your team’s ideas.</a:t>
                      </a:r>
                      <a:endParaRPr lang="en-GB" sz="1000" dirty="0" smtClean="0"/>
                    </a:p>
                  </a:txBody>
                  <a:tcPr marL="91441" marR="91441"/>
                </a:tc>
              </a:tr>
              <a:tr h="588475">
                <a:tc>
                  <a:txBody>
                    <a:bodyPr/>
                    <a:lstStyle/>
                    <a:p>
                      <a:r>
                        <a:rPr lang="en-GB" sz="1200" dirty="0" smtClean="0"/>
                        <a:t>Corporate</a:t>
                      </a:r>
                      <a:r>
                        <a:rPr lang="en-GB" sz="1200" baseline="0" dirty="0" smtClean="0"/>
                        <a:t> Responsibility and Sustainability Manager (CRS)</a:t>
                      </a:r>
                      <a:r>
                        <a:rPr lang="en-GB" sz="1200" dirty="0" smtClean="0"/>
                        <a:t> </a:t>
                      </a:r>
                      <a:endParaRPr lang="en-GB" sz="1200" dirty="0"/>
                    </a:p>
                  </a:txBody>
                  <a:tcPr marL="91441" marR="91441"/>
                </a:tc>
                <a:tc>
                  <a:txBody>
                    <a:bodyPr/>
                    <a:lstStyle/>
                    <a:p>
                      <a:r>
                        <a:rPr lang="en-GB" sz="1000" dirty="0" smtClean="0"/>
                        <a:t>A</a:t>
                      </a:r>
                      <a:r>
                        <a:rPr lang="en-GB" sz="1000" baseline="0" dirty="0" smtClean="0"/>
                        <a:t> m</a:t>
                      </a:r>
                      <a:r>
                        <a:rPr lang="en-GB" sz="1000" dirty="0" smtClean="0"/>
                        <a:t>odern</a:t>
                      </a:r>
                      <a:r>
                        <a:rPr lang="en-GB" sz="1000" baseline="0" dirty="0" smtClean="0"/>
                        <a:t> company needs to conduct its business responsibly. A big part of this is doing business in a way that is environmentally friendly or sustainable. You are responsible for good business practice  so a knowledge or passion for environmental and/or community issues may help in this role.</a:t>
                      </a:r>
                      <a:endParaRPr lang="en-GB" sz="1000" dirty="0"/>
                    </a:p>
                  </a:txBody>
                  <a:tcPr marL="91441" marR="91441"/>
                </a:tc>
              </a:tr>
              <a:tr h="5613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t>Community</a:t>
                      </a:r>
                      <a:r>
                        <a:rPr lang="en-GB" sz="1200" baseline="0" dirty="0" smtClean="0"/>
                        <a:t> Investment Manager (CIM)</a:t>
                      </a:r>
                      <a:endParaRPr lang="en-GB" sz="1200" dirty="0" smtClean="0"/>
                    </a:p>
                    <a:p>
                      <a:endParaRPr lang="en-GB" sz="1200" dirty="0"/>
                    </a:p>
                  </a:txBody>
                  <a:tcPr marL="91441" marR="91441"/>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t>Successful</a:t>
                      </a:r>
                      <a:r>
                        <a:rPr lang="en-GB" sz="1000" baseline="0" dirty="0" smtClean="0"/>
                        <a:t> businesses often give something back to the community. You need to work closely with the CRS manager(above) as you will be responsible for devising a community strategy. An interest or passion for helping good causes as well as being good at maths may be useful.</a:t>
                      </a:r>
                      <a:endParaRPr lang="en-GB" sz="1000" dirty="0" smtClean="0"/>
                    </a:p>
                  </a:txBody>
                  <a:tcPr marL="91441" marR="91441"/>
                </a:tc>
              </a:tr>
              <a:tr h="419176">
                <a:tc>
                  <a:txBody>
                    <a:bodyPr/>
                    <a:lstStyle/>
                    <a:p>
                      <a:r>
                        <a:rPr lang="en-GB" sz="1200" dirty="0" smtClean="0"/>
                        <a:t>Finance Director (FD)</a:t>
                      </a:r>
                      <a:endParaRPr lang="en-GB" sz="1200" dirty="0"/>
                    </a:p>
                  </a:txBody>
                  <a:tcPr marL="91441" marR="91441"/>
                </a:tc>
                <a:tc>
                  <a:txBody>
                    <a:bodyPr/>
                    <a:lstStyle/>
                    <a:p>
                      <a:r>
                        <a:rPr lang="en-GB" sz="1000" dirty="0" smtClean="0"/>
                        <a:t>You are</a:t>
                      </a:r>
                      <a:r>
                        <a:rPr lang="en-GB" sz="1000" baseline="0" dirty="0" smtClean="0"/>
                        <a:t> responsible for overseeing the figures and keeping a handle on the budget. An enjoyment of and a strong ability at maths is essential . Good presentation skills (to communicate your figures) may also help.</a:t>
                      </a:r>
                      <a:endParaRPr lang="en-GB" sz="1000" dirty="0" smtClean="0"/>
                    </a:p>
                  </a:txBody>
                  <a:tcPr marL="91441" marR="91441"/>
                </a:tc>
              </a:tr>
              <a:tr h="534154">
                <a:tc>
                  <a:txBody>
                    <a:bodyPr/>
                    <a:lstStyle/>
                    <a:p>
                      <a:r>
                        <a:rPr lang="en-GB" sz="1200" dirty="0" smtClean="0"/>
                        <a:t>Head of Research</a:t>
                      </a:r>
                      <a:r>
                        <a:rPr lang="en-GB" sz="1200" baseline="0" dirty="0" smtClean="0"/>
                        <a:t> and Development (RD)</a:t>
                      </a:r>
                      <a:endParaRPr lang="en-GB" sz="1200" dirty="0"/>
                    </a:p>
                  </a:txBody>
                  <a:tcPr marL="91441" marR="91441"/>
                </a:tc>
                <a:tc>
                  <a:txBody>
                    <a:bodyPr/>
                    <a:lstStyle/>
                    <a:p>
                      <a:r>
                        <a:rPr lang="en-GB" sz="1000" dirty="0" smtClean="0"/>
                        <a:t>You</a:t>
                      </a:r>
                      <a:r>
                        <a:rPr lang="en-GB" sz="1000" baseline="0" dirty="0" smtClean="0"/>
                        <a:t> are responsible for market research. You should be analytical and not only good with numbers but good at presenting data (e.g. through graphs). Good IT skills and an inquisitive mind would help.</a:t>
                      </a:r>
                      <a:endParaRPr lang="en-GB" sz="1000" dirty="0"/>
                    </a:p>
                  </a:txBody>
                  <a:tcPr marL="91441" marR="91441"/>
                </a:tc>
              </a:tr>
            </a:tbl>
          </a:graphicData>
        </a:graphic>
      </p:graphicFrame>
    </p:spTree>
    <p:extLst>
      <p:ext uri="{BB962C8B-B14F-4D97-AF65-F5344CB8AC3E}">
        <p14:creationId xmlns:p14="http://schemas.microsoft.com/office/powerpoint/2010/main" xmlns="" val="720603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7121" name="Group 145"/>
          <p:cNvGraphicFramePr>
            <a:graphicFrameLocks noGrp="1"/>
          </p:cNvGraphicFramePr>
          <p:nvPr>
            <p:ph/>
            <p:extLst>
              <p:ext uri="{D42A27DB-BD31-4B8C-83A1-F6EECF244321}">
                <p14:modId xmlns:p14="http://schemas.microsoft.com/office/powerpoint/2010/main" xmlns="" val="2463561961"/>
              </p:ext>
            </p:extLst>
          </p:nvPr>
        </p:nvGraphicFramePr>
        <p:xfrm>
          <a:off x="580144" y="640556"/>
          <a:ext cx="8915400" cy="6130644"/>
        </p:xfrm>
        <a:graphic>
          <a:graphicData uri="http://schemas.openxmlformats.org/drawingml/2006/table">
            <a:tbl>
              <a:tblPr/>
              <a:tblGrid>
                <a:gridCol w="2288469"/>
                <a:gridCol w="6626931"/>
              </a:tblGrid>
              <a:tr h="2057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rPr>
                        <a:t>Name and Role</a:t>
                      </a: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rPr>
                        <a:t>Why team member is suited to role</a:t>
                      </a: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9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a:txBody>
                  <a:tcPr marL="132080" marR="132080"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rPr>
                        <a:t>MD</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9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a:txBody>
                  <a:tcPr marL="132080" marR="132080"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rPr>
                        <a:t>NPD</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9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a:txBody>
                  <a:tcPr marL="132080" marR="132080"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rPr>
                        <a:t>SMM</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9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a:txBody>
                  <a:tcPr marL="132080" marR="132080"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rPr>
                        <a:t>CD</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9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a:txBody>
                  <a:tcPr marL="132080" marR="132080"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rPr>
                        <a:t>CRS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9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a:txBody>
                  <a:tcPr marL="132080" marR="132080"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rPr>
                        <a:t>CIM</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9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a:txBody>
                  <a:tcPr marL="132080" marR="132080"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rPr>
                        <a:t>FD</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9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a:txBody>
                  <a:tcPr marL="132080" marR="132080"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703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charset="0"/>
                        </a:rPr>
                        <a:t>RD</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Arial" charset="0"/>
                      </a:endParaRPr>
                    </a:p>
                  </a:txBody>
                  <a:tcPr marL="132080" marR="132080"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r>
            </a:tbl>
          </a:graphicData>
        </a:graphic>
      </p:graphicFrame>
      <p:pic>
        <p:nvPicPr>
          <p:cNvPr id="10291" name="Picture 5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890084" y="104928"/>
            <a:ext cx="2605462" cy="5259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Slide Number Placeholder 1"/>
          <p:cNvSpPr>
            <a:spLocks noGrp="1"/>
          </p:cNvSpPr>
          <p:nvPr>
            <p:ph type="sldNum" sz="quarter" idx="12"/>
          </p:nvPr>
        </p:nvSpPr>
        <p:spPr>
          <a:xfrm>
            <a:off x="6833765" y="6494899"/>
            <a:ext cx="2311400" cy="365125"/>
          </a:xfr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5</a:t>
            </a:fld>
            <a:endParaRPr lang="en-GB" sz="1400" dirty="0" smtClean="0"/>
          </a:p>
        </p:txBody>
      </p:sp>
      <p:graphicFrame>
        <p:nvGraphicFramePr>
          <p:cNvPr id="3" name="Table 2"/>
          <p:cNvGraphicFramePr>
            <a:graphicFrameLocks noGrp="1"/>
          </p:cNvGraphicFramePr>
          <p:nvPr>
            <p:extLst>
              <p:ext uri="{D42A27DB-BD31-4B8C-83A1-F6EECF244321}">
                <p14:modId xmlns:p14="http://schemas.microsoft.com/office/powerpoint/2010/main" xmlns="" val="2014959880"/>
              </p:ext>
            </p:extLst>
          </p:nvPr>
        </p:nvGraphicFramePr>
        <p:xfrm>
          <a:off x="580144" y="129436"/>
          <a:ext cx="6149519" cy="370840"/>
        </p:xfrm>
        <a:graphic>
          <a:graphicData uri="http://schemas.openxmlformats.org/drawingml/2006/table">
            <a:tbl>
              <a:tblPr firstRow="1" bandRow="1">
                <a:tableStyleId>{00A15C55-8517-42AA-B614-E9B94910E393}</a:tableStyleId>
              </a:tblPr>
              <a:tblGrid>
                <a:gridCol w="2174739"/>
                <a:gridCol w="3974780"/>
              </a:tblGrid>
              <a:tr h="370840">
                <a:tc>
                  <a:txBody>
                    <a:bodyPr/>
                    <a:lstStyle/>
                    <a:p>
                      <a:r>
                        <a:rPr lang="en-GB" dirty="0" smtClean="0"/>
                        <a:t>Company</a:t>
                      </a:r>
                      <a:r>
                        <a:rPr lang="en-GB" baseline="0" dirty="0" smtClean="0"/>
                        <a:t> Name:</a:t>
                      </a:r>
                      <a:endParaRPr lang="en-GB" dirty="0"/>
                    </a:p>
                  </a:txBody>
                  <a:tcPr>
                    <a:lnL w="28575" cap="flat" cmpd="sng" algn="ctr">
                      <a:solidFill>
                        <a:schemeClr val="tx1"/>
                      </a:solidFill>
                      <a:prstDash val="solid"/>
                      <a:round/>
                      <a:headEnd type="none" w="med" len="med"/>
                      <a:tailEnd type="none" w="med" len="med"/>
                    </a:lnL>
                    <a:lnR w="57150" cap="flat" cmpd="sng" algn="ctr">
                      <a:solidFill>
                        <a:schemeClr val="tx1"/>
                      </a:solidFill>
                      <a:prstDash val="lg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en-GB" dirty="0"/>
                    </a:p>
                  </a:txBody>
                  <a:tcPr>
                    <a:lnL w="57150"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sp>
        <p:nvSpPr>
          <p:cNvPr id="4" name="TextBox 3"/>
          <p:cNvSpPr txBox="1"/>
          <p:nvPr/>
        </p:nvSpPr>
        <p:spPr>
          <a:xfrm rot="16200000">
            <a:off x="-897537" y="3610839"/>
            <a:ext cx="2370585" cy="584775"/>
          </a:xfrm>
          <a:prstGeom prst="rect">
            <a:avLst/>
          </a:prstGeom>
          <a:noFill/>
        </p:spPr>
        <p:txBody>
          <a:bodyPr wrap="none" rtlCol="0">
            <a:spAutoFit/>
          </a:bodyPr>
          <a:lstStyle/>
          <a:p>
            <a:r>
              <a:rPr lang="en-GB" sz="3200" dirty="0" smtClean="0"/>
              <a:t>Team Sheet</a:t>
            </a:r>
            <a:endParaRPr lang="en-GB" sz="3200" dirty="0"/>
          </a:p>
        </p:txBody>
      </p:sp>
    </p:spTree>
    <p:extLst>
      <p:ext uri="{BB962C8B-B14F-4D97-AF65-F5344CB8AC3E}">
        <p14:creationId xmlns:p14="http://schemas.microsoft.com/office/powerpoint/2010/main" xmlns="" val="461210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AutoShape 2"/>
          <p:cNvSpPr>
            <a:spLocks noChangeArrowheads="1"/>
          </p:cNvSpPr>
          <p:nvPr/>
        </p:nvSpPr>
        <p:spPr bwMode="auto">
          <a:xfrm>
            <a:off x="462523" y="1372001"/>
            <a:ext cx="8998746" cy="4083921"/>
          </a:xfrm>
          <a:prstGeom prst="flowChartAlternateProcess">
            <a:avLst/>
          </a:prstGeom>
          <a:solidFill>
            <a:schemeClr val="bg1">
              <a:lumMod val="85000"/>
            </a:schemeClr>
          </a:solidFill>
          <a:ln w="9525">
            <a:solidFill>
              <a:srgbClr val="000000"/>
            </a:solidFill>
            <a:miter lim="800000"/>
            <a:headEnd/>
            <a:tailEnd/>
          </a:ln>
        </p:spPr>
        <p:txBody>
          <a:bodyPr/>
          <a:lstStyle/>
          <a:p>
            <a:pPr algn="l"/>
            <a:endParaRPr lang="en-US" dirty="0"/>
          </a:p>
        </p:txBody>
      </p:sp>
      <p:sp>
        <p:nvSpPr>
          <p:cNvPr id="11268" name="Rectangle 7"/>
          <p:cNvSpPr>
            <a:spLocks noChangeArrowheads="1"/>
          </p:cNvSpPr>
          <p:nvPr/>
        </p:nvSpPr>
        <p:spPr bwMode="auto">
          <a:xfrm>
            <a:off x="7651932" y="6629405"/>
            <a:ext cx="184731"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endParaRPr lang="en-US" sz="1000" b="1" dirty="0">
              <a:solidFill>
                <a:srgbClr val="FF0000"/>
              </a:solidFill>
            </a:endParaRPr>
          </a:p>
        </p:txBody>
      </p:sp>
      <p:sp>
        <p:nvSpPr>
          <p:cNvPr id="11270" name="Text Box 9"/>
          <p:cNvSpPr txBox="1">
            <a:spLocks noChangeArrowheads="1"/>
          </p:cNvSpPr>
          <p:nvPr/>
        </p:nvSpPr>
        <p:spPr bwMode="auto">
          <a:xfrm>
            <a:off x="797844" y="1492318"/>
            <a:ext cx="8319206" cy="9541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spcBef>
                <a:spcPct val="50000"/>
              </a:spcBef>
            </a:pPr>
            <a:r>
              <a:rPr lang="en-GB" dirty="0" smtClean="0"/>
              <a:t>All members of your team should read </a:t>
            </a:r>
            <a:r>
              <a:rPr lang="en-GB" dirty="0"/>
              <a:t>the </a:t>
            </a:r>
            <a:r>
              <a:rPr lang="en-GB" dirty="0" smtClean="0"/>
              <a:t>brief </a:t>
            </a:r>
            <a:r>
              <a:rPr lang="en-GB" dirty="0"/>
              <a:t>below carefully. </a:t>
            </a:r>
          </a:p>
          <a:p>
            <a:pPr eaLnBrk="1" hangingPunct="1">
              <a:spcBef>
                <a:spcPct val="50000"/>
              </a:spcBef>
            </a:pPr>
            <a:r>
              <a:rPr lang="en-GB" dirty="0" smtClean="0"/>
              <a:t>MD: Remember </a:t>
            </a:r>
            <a:r>
              <a:rPr lang="en-GB" dirty="0"/>
              <a:t>to </a:t>
            </a:r>
            <a:r>
              <a:rPr lang="en-GB" dirty="0" smtClean="0"/>
              <a:t>make </a:t>
            </a:r>
            <a:r>
              <a:rPr lang="en-GB" dirty="0"/>
              <a:t>sure everyone is motivated, involved and on board with the </a:t>
            </a:r>
            <a:r>
              <a:rPr lang="en-GB" dirty="0" smtClean="0"/>
              <a:t>task. </a:t>
            </a:r>
            <a:r>
              <a:rPr lang="en-GB" dirty="0"/>
              <a:t>It might be worth setting deadlines to </a:t>
            </a:r>
            <a:r>
              <a:rPr lang="en-GB" dirty="0" smtClean="0"/>
              <a:t>ensure </a:t>
            </a:r>
            <a:r>
              <a:rPr lang="en-GB" dirty="0"/>
              <a:t>each job </a:t>
            </a:r>
            <a:r>
              <a:rPr lang="en-GB" dirty="0" smtClean="0"/>
              <a:t>is done in good time.</a:t>
            </a:r>
            <a:endParaRPr lang="en-GB" dirty="0"/>
          </a:p>
        </p:txBody>
      </p:sp>
      <p:sp>
        <p:nvSpPr>
          <p:cNvPr id="11271" name="AutoShape 17"/>
          <p:cNvSpPr>
            <a:spLocks noChangeArrowheads="1"/>
          </p:cNvSpPr>
          <p:nvPr/>
        </p:nvSpPr>
        <p:spPr bwMode="auto">
          <a:xfrm>
            <a:off x="593625" y="2587440"/>
            <a:ext cx="8736542" cy="2697792"/>
          </a:xfrm>
          <a:prstGeom prst="roundRect">
            <a:avLst>
              <a:gd name="adj" fmla="val 16667"/>
            </a:avLst>
          </a:prstGeom>
          <a:solidFill>
            <a:schemeClr val="bg1"/>
          </a:solidFill>
          <a:ln w="28575">
            <a:solidFill>
              <a:srgbClr val="FF000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dirty="0"/>
          </a:p>
        </p:txBody>
      </p:sp>
      <p:sp>
        <p:nvSpPr>
          <p:cNvPr id="11272" name="Text Box 16"/>
          <p:cNvSpPr txBox="1">
            <a:spLocks noChangeArrowheads="1"/>
          </p:cNvSpPr>
          <p:nvPr/>
        </p:nvSpPr>
        <p:spPr bwMode="auto">
          <a:xfrm>
            <a:off x="797844" y="2670974"/>
            <a:ext cx="8319206" cy="2554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ctr" eaLnBrk="1" hangingPunct="1">
              <a:spcBef>
                <a:spcPct val="50000"/>
              </a:spcBef>
            </a:pPr>
            <a:r>
              <a:rPr lang="en-GB" dirty="0" smtClean="0"/>
              <a:t>Coca-Cola Enterprises </a:t>
            </a:r>
            <a:r>
              <a:rPr lang="en-GB" dirty="0"/>
              <a:t>would like you to come up with </a:t>
            </a:r>
            <a:r>
              <a:rPr lang="en-GB" b="1" dirty="0"/>
              <a:t>a </a:t>
            </a:r>
            <a:r>
              <a:rPr lang="en-GB" b="1" dirty="0" smtClean="0"/>
              <a:t>new juice </a:t>
            </a:r>
            <a:r>
              <a:rPr lang="en-GB" b="1" dirty="0"/>
              <a:t>brand </a:t>
            </a:r>
            <a:r>
              <a:rPr lang="en-GB" dirty="0"/>
              <a:t>that </a:t>
            </a:r>
            <a:r>
              <a:rPr lang="en-GB" dirty="0" smtClean="0"/>
              <a:t>is positioned as </a:t>
            </a:r>
            <a:r>
              <a:rPr lang="en-GB" b="1" dirty="0" smtClean="0"/>
              <a:t>a social enterprise</a:t>
            </a:r>
            <a:r>
              <a:rPr lang="en-GB" dirty="0" smtClean="0"/>
              <a:t>. This means you </a:t>
            </a:r>
            <a:r>
              <a:rPr lang="en-GB" dirty="0"/>
              <a:t>need to think of a good cause that will benefit from any profits. </a:t>
            </a:r>
            <a:r>
              <a:rPr lang="en-GB" dirty="0" smtClean="0"/>
              <a:t>You must choose a good cause that is “local”, i.e. a charity or initiative in your city, region or near your school that you feel needs support.</a:t>
            </a:r>
          </a:p>
          <a:p>
            <a:pPr algn="ctr" eaLnBrk="1" hangingPunct="1">
              <a:spcBef>
                <a:spcPct val="50000"/>
              </a:spcBef>
            </a:pPr>
            <a:r>
              <a:rPr lang="en-GB" dirty="0" smtClean="0"/>
              <a:t>The </a:t>
            </a:r>
            <a:r>
              <a:rPr lang="en-GB" dirty="0"/>
              <a:t>juice brand must be </a:t>
            </a:r>
            <a:r>
              <a:rPr lang="en-GB" b="1" dirty="0"/>
              <a:t>original</a:t>
            </a:r>
            <a:r>
              <a:rPr lang="en-GB" dirty="0"/>
              <a:t> – with an original </a:t>
            </a:r>
            <a:r>
              <a:rPr lang="en-GB" b="1" dirty="0"/>
              <a:t>brand name</a:t>
            </a:r>
            <a:r>
              <a:rPr lang="en-GB" dirty="0"/>
              <a:t>, </a:t>
            </a:r>
            <a:r>
              <a:rPr lang="en-GB" b="1" dirty="0"/>
              <a:t>logo</a:t>
            </a:r>
            <a:r>
              <a:rPr lang="en-GB" dirty="0"/>
              <a:t> and </a:t>
            </a:r>
            <a:r>
              <a:rPr lang="en-GB" b="1" dirty="0" smtClean="0"/>
              <a:t>slogan </a:t>
            </a:r>
            <a:r>
              <a:rPr lang="en-GB" dirty="0" smtClean="0"/>
              <a:t>– and must </a:t>
            </a:r>
            <a:r>
              <a:rPr lang="en-GB" dirty="0"/>
              <a:t>be presented in a </a:t>
            </a:r>
            <a:r>
              <a:rPr lang="en-GB" b="1" dirty="0"/>
              <a:t>500ml</a:t>
            </a:r>
            <a:r>
              <a:rPr lang="en-GB" dirty="0"/>
              <a:t> </a:t>
            </a:r>
            <a:r>
              <a:rPr lang="en-GB" dirty="0" smtClean="0"/>
              <a:t>package. The juice itself needs to be </a:t>
            </a:r>
            <a:r>
              <a:rPr lang="en-GB" b="1" dirty="0" smtClean="0"/>
              <a:t>healthy</a:t>
            </a:r>
            <a:r>
              <a:rPr lang="en-GB" dirty="0" smtClean="0"/>
              <a:t> and you must consider this when choosing ingredients (fruit, vegetables and so on).</a:t>
            </a:r>
          </a:p>
          <a:p>
            <a:pPr algn="ctr" eaLnBrk="1" hangingPunct="1">
              <a:spcBef>
                <a:spcPct val="50000"/>
              </a:spcBef>
            </a:pPr>
            <a:r>
              <a:rPr lang="en-GB" dirty="0" smtClean="0"/>
              <a:t>You should also ensure that your product is as </a:t>
            </a:r>
            <a:r>
              <a:rPr lang="en-GB" b="1" dirty="0" smtClean="0"/>
              <a:t>sustainable</a:t>
            </a:r>
            <a:r>
              <a:rPr lang="en-GB" dirty="0"/>
              <a:t> </a:t>
            </a:r>
            <a:r>
              <a:rPr lang="en-GB" dirty="0" smtClean="0"/>
              <a:t>and environmentally-friendly as possible. </a:t>
            </a:r>
            <a:endParaRPr lang="en-GB" dirty="0"/>
          </a:p>
        </p:txBody>
      </p:sp>
      <p:sp>
        <p:nvSpPr>
          <p:cNvPr id="11274" name="Slide Number Placeholder 1"/>
          <p:cNvSpPr>
            <a:spLocks noGrp="1"/>
          </p:cNvSpPr>
          <p:nvPr>
            <p:ph type="sldNum" sz="quarter" idx="12"/>
          </p:nvPr>
        </p:nvSpPr>
        <p:spPr>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6</a:t>
            </a:fld>
            <a:endParaRPr lang="en-GB" sz="1400" dirty="0" smtClean="0"/>
          </a:p>
        </p:txBody>
      </p:sp>
      <p:sp>
        <p:nvSpPr>
          <p:cNvPr id="12" name="Title 2"/>
          <p:cNvSpPr>
            <a:spLocks noGrp="1"/>
          </p:cNvSpPr>
          <p:nvPr>
            <p:ph type="ctrTitle"/>
          </p:nvPr>
        </p:nvSpPr>
        <p:spPr>
          <a:xfrm>
            <a:off x="495300" y="534171"/>
            <a:ext cx="8915400" cy="1256317"/>
          </a:xfrm>
        </p:spPr>
        <p:txBody>
          <a:bodyPr/>
          <a:lstStyle/>
          <a:p>
            <a:r>
              <a:rPr lang="en-GB" dirty="0" smtClean="0"/>
              <a:t>The Brief</a:t>
            </a:r>
            <a:endParaRPr lang="en-GB" dirty="0"/>
          </a:p>
        </p:txBody>
      </p:sp>
    </p:spTree>
    <p:extLst>
      <p:ext uri="{BB962C8B-B14F-4D97-AF65-F5344CB8AC3E}">
        <p14:creationId xmlns:p14="http://schemas.microsoft.com/office/powerpoint/2010/main" xmlns="" val="3689669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ChangeArrowheads="1"/>
          </p:cNvSpPr>
          <p:nvPr/>
        </p:nvSpPr>
        <p:spPr bwMode="auto">
          <a:xfrm>
            <a:off x="616443" y="1354306"/>
            <a:ext cx="8628767" cy="4203032"/>
          </a:xfrm>
          <a:prstGeom prst="flowChartAlternateProcess">
            <a:avLst/>
          </a:prstGeom>
          <a:solidFill>
            <a:schemeClr val="bg1">
              <a:lumMod val="85000"/>
            </a:schemeClr>
          </a:solidFill>
          <a:ln w="9525">
            <a:solidFill>
              <a:srgbClr val="000000"/>
            </a:solidFill>
            <a:miter lim="800000"/>
            <a:headEnd/>
            <a:tailEnd/>
          </a:ln>
        </p:spPr>
        <p:txBody>
          <a:bodyPr/>
          <a:lstStyle/>
          <a:p>
            <a:pPr algn="l"/>
            <a:endParaRPr lang="en-US" dirty="0"/>
          </a:p>
        </p:txBody>
      </p:sp>
      <p:sp>
        <p:nvSpPr>
          <p:cNvPr id="12292" name="Rectangle 54"/>
          <p:cNvSpPr>
            <a:spLocks noChangeArrowheads="1"/>
          </p:cNvSpPr>
          <p:nvPr/>
        </p:nvSpPr>
        <p:spPr bwMode="auto">
          <a:xfrm>
            <a:off x="7651931" y="6629404"/>
            <a:ext cx="184731"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endParaRPr lang="en-US" sz="1000" b="1" dirty="0">
              <a:solidFill>
                <a:srgbClr val="FF0000"/>
              </a:solidFill>
            </a:endParaRPr>
          </a:p>
        </p:txBody>
      </p:sp>
      <p:sp>
        <p:nvSpPr>
          <p:cNvPr id="12294" name="Text Box 58"/>
          <p:cNvSpPr txBox="1">
            <a:spLocks noChangeArrowheads="1"/>
          </p:cNvSpPr>
          <p:nvPr/>
        </p:nvSpPr>
        <p:spPr bwMode="auto">
          <a:xfrm>
            <a:off x="999773" y="1354305"/>
            <a:ext cx="7839428" cy="20621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342900" indent="-342900"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spcBef>
                <a:spcPct val="50000"/>
              </a:spcBef>
            </a:pPr>
            <a:r>
              <a:rPr lang="en-GB" dirty="0" smtClean="0"/>
              <a:t>	Work </a:t>
            </a:r>
            <a:r>
              <a:rPr lang="en-GB" dirty="0"/>
              <a:t>as a group. </a:t>
            </a:r>
            <a:endParaRPr lang="en-GB" dirty="0" smtClean="0"/>
          </a:p>
          <a:p>
            <a:pPr eaLnBrk="1" hangingPunct="1">
              <a:spcBef>
                <a:spcPct val="50000"/>
              </a:spcBef>
            </a:pPr>
            <a:r>
              <a:rPr lang="en-GB" dirty="0"/>
              <a:t> </a:t>
            </a:r>
            <a:r>
              <a:rPr lang="en-GB" dirty="0" smtClean="0"/>
              <a:t>     Consider </a:t>
            </a:r>
            <a:r>
              <a:rPr lang="en-GB" dirty="0"/>
              <a:t>the questions below in order </a:t>
            </a:r>
            <a:r>
              <a:rPr lang="en-GB" dirty="0" smtClean="0"/>
              <a:t>to develop </a:t>
            </a:r>
            <a:r>
              <a:rPr lang="en-GB" dirty="0"/>
              <a:t>the </a:t>
            </a:r>
            <a:r>
              <a:rPr lang="en-GB" dirty="0" smtClean="0"/>
              <a:t>juice </a:t>
            </a:r>
            <a:r>
              <a:rPr lang="en-GB" dirty="0"/>
              <a:t>brand. </a:t>
            </a:r>
            <a:endParaRPr lang="en-GB" dirty="0" smtClean="0"/>
          </a:p>
          <a:p>
            <a:pPr eaLnBrk="1" hangingPunct="1">
              <a:spcBef>
                <a:spcPct val="50000"/>
              </a:spcBef>
            </a:pPr>
            <a:r>
              <a:rPr lang="en-GB" dirty="0"/>
              <a:t> </a:t>
            </a:r>
            <a:r>
              <a:rPr lang="en-GB" dirty="0" smtClean="0"/>
              <a:t>     It </a:t>
            </a:r>
            <a:r>
              <a:rPr lang="en-GB" dirty="0"/>
              <a:t>may be a good idea </a:t>
            </a:r>
            <a:r>
              <a:rPr lang="en-GB" dirty="0" smtClean="0"/>
              <a:t>to do </a:t>
            </a:r>
            <a:r>
              <a:rPr lang="en-GB" dirty="0"/>
              <a:t>some market research (page 8</a:t>
            </a:r>
            <a:r>
              <a:rPr lang="en-GB" dirty="0" smtClean="0"/>
              <a:t>). </a:t>
            </a:r>
          </a:p>
          <a:p>
            <a:pPr eaLnBrk="1" hangingPunct="1">
              <a:spcBef>
                <a:spcPct val="50000"/>
              </a:spcBef>
            </a:pPr>
            <a:r>
              <a:rPr lang="en-GB" dirty="0"/>
              <a:t> </a:t>
            </a:r>
            <a:r>
              <a:rPr lang="en-GB" dirty="0" smtClean="0"/>
              <a:t>      Give </a:t>
            </a:r>
            <a:r>
              <a:rPr lang="en-GB" dirty="0"/>
              <a:t>your product </a:t>
            </a:r>
            <a:r>
              <a:rPr lang="en-GB" dirty="0" smtClean="0"/>
              <a:t>a unique </a:t>
            </a:r>
            <a:r>
              <a:rPr lang="en-GB" dirty="0"/>
              <a:t>selling point (USP) so it stands out from the crowd.</a:t>
            </a:r>
          </a:p>
          <a:p>
            <a:pPr eaLnBrk="1" hangingPunct="1">
              <a:spcBef>
                <a:spcPct val="50000"/>
              </a:spcBef>
            </a:pPr>
            <a:r>
              <a:rPr lang="en-GB" dirty="0" smtClean="0"/>
              <a:t>	Remember </a:t>
            </a:r>
            <a:r>
              <a:rPr lang="en-GB" dirty="0"/>
              <a:t>you must detail the ingredients (see </a:t>
            </a:r>
            <a:r>
              <a:rPr lang="en-GB" dirty="0" smtClean="0"/>
              <a:t>page 9) </a:t>
            </a:r>
            <a:r>
              <a:rPr lang="en-GB" dirty="0"/>
              <a:t>as well as develop the brand (see page </a:t>
            </a:r>
            <a:r>
              <a:rPr lang="en-GB" dirty="0" smtClean="0"/>
              <a:t>11).</a:t>
            </a:r>
            <a:endParaRPr lang="en-GB" dirty="0"/>
          </a:p>
        </p:txBody>
      </p:sp>
      <p:sp>
        <p:nvSpPr>
          <p:cNvPr id="12295" name="Oval 75"/>
          <p:cNvSpPr>
            <a:spLocks noChangeArrowheads="1"/>
          </p:cNvSpPr>
          <p:nvPr/>
        </p:nvSpPr>
        <p:spPr bwMode="auto">
          <a:xfrm>
            <a:off x="1098398" y="4645225"/>
            <a:ext cx="3429231" cy="64889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r>
              <a:rPr lang="en-US" sz="1400" b="1" dirty="0">
                <a:solidFill>
                  <a:srgbClr val="FF0000"/>
                </a:solidFill>
              </a:rPr>
              <a:t>Who is your target market?</a:t>
            </a:r>
          </a:p>
        </p:txBody>
      </p:sp>
      <p:sp>
        <p:nvSpPr>
          <p:cNvPr id="12296" name="Oval 76"/>
          <p:cNvSpPr>
            <a:spLocks noChangeArrowheads="1"/>
          </p:cNvSpPr>
          <p:nvPr/>
        </p:nvSpPr>
        <p:spPr bwMode="auto">
          <a:xfrm>
            <a:off x="3548210" y="3998998"/>
            <a:ext cx="3121433" cy="595313"/>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r>
              <a:rPr lang="en-GB" sz="1400" b="1" dirty="0">
                <a:solidFill>
                  <a:srgbClr val="FF0000"/>
                </a:solidFill>
              </a:rPr>
              <a:t>What are the key ingredients?</a:t>
            </a:r>
            <a:endParaRPr lang="en-US" sz="1400" b="1" dirty="0">
              <a:solidFill>
                <a:srgbClr val="FF0000"/>
              </a:solidFill>
            </a:endParaRPr>
          </a:p>
        </p:txBody>
      </p:sp>
      <p:sp>
        <p:nvSpPr>
          <p:cNvPr id="12297" name="Oval 77"/>
          <p:cNvSpPr>
            <a:spLocks noChangeArrowheads="1"/>
          </p:cNvSpPr>
          <p:nvPr/>
        </p:nvSpPr>
        <p:spPr bwMode="auto">
          <a:xfrm>
            <a:off x="6467364" y="3581402"/>
            <a:ext cx="2498297" cy="595313"/>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r>
              <a:rPr lang="en-GB" sz="1400" b="1" dirty="0">
                <a:solidFill>
                  <a:srgbClr val="FF0000"/>
                </a:solidFill>
              </a:rPr>
              <a:t>What is your USP? </a:t>
            </a:r>
            <a:endParaRPr lang="en-US" sz="1400" b="1" dirty="0">
              <a:solidFill>
                <a:srgbClr val="FF0000"/>
              </a:solidFill>
            </a:endParaRPr>
          </a:p>
        </p:txBody>
      </p:sp>
      <p:sp>
        <p:nvSpPr>
          <p:cNvPr id="12298" name="Oval 78"/>
          <p:cNvSpPr>
            <a:spLocks noChangeArrowheads="1"/>
          </p:cNvSpPr>
          <p:nvPr/>
        </p:nvSpPr>
        <p:spPr bwMode="auto">
          <a:xfrm>
            <a:off x="916964" y="3581399"/>
            <a:ext cx="3031678" cy="591741"/>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r>
              <a:rPr lang="en-GB" sz="1400" b="1" dirty="0">
                <a:solidFill>
                  <a:srgbClr val="FF0000"/>
                </a:solidFill>
              </a:rPr>
              <a:t>What flavour is your drink?</a:t>
            </a:r>
            <a:endParaRPr lang="en-US" sz="1400" b="1" dirty="0">
              <a:solidFill>
                <a:srgbClr val="FF0000"/>
              </a:solidFill>
            </a:endParaRPr>
          </a:p>
        </p:txBody>
      </p:sp>
      <p:sp>
        <p:nvSpPr>
          <p:cNvPr id="12302" name="Oval 75"/>
          <p:cNvSpPr>
            <a:spLocks noChangeArrowheads="1"/>
          </p:cNvSpPr>
          <p:nvPr/>
        </p:nvSpPr>
        <p:spPr bwMode="auto">
          <a:xfrm>
            <a:off x="5379489" y="4645223"/>
            <a:ext cx="3199741" cy="648891"/>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r>
              <a:rPr lang="en-US" sz="1400" b="1" dirty="0">
                <a:solidFill>
                  <a:srgbClr val="FF0000"/>
                </a:solidFill>
              </a:rPr>
              <a:t>Who is your competition?</a:t>
            </a:r>
          </a:p>
        </p:txBody>
      </p:sp>
      <p:sp>
        <p:nvSpPr>
          <p:cNvPr id="12304" name="Slide Number Placeholder 1"/>
          <p:cNvSpPr>
            <a:spLocks noGrp="1"/>
          </p:cNvSpPr>
          <p:nvPr>
            <p:ph type="sldNum" sz="quarter" idx="12"/>
          </p:nvPr>
        </p:nvSpPr>
        <p:spPr>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FDFF86B1-34B0-4314-99C8-BE4B911DB90E}" type="slidenum">
              <a:rPr lang="en-GB" sz="1400" smtClean="0"/>
              <a:pPr eaLnBrk="1" hangingPunct="1"/>
              <a:t>7</a:t>
            </a:fld>
            <a:endParaRPr lang="en-GB" sz="1400" dirty="0" smtClean="0"/>
          </a:p>
        </p:txBody>
      </p:sp>
      <p:sp>
        <p:nvSpPr>
          <p:cNvPr id="18" name="Title 2"/>
          <p:cNvSpPr>
            <a:spLocks noGrp="1"/>
          </p:cNvSpPr>
          <p:nvPr>
            <p:ph type="ctrTitle"/>
          </p:nvPr>
        </p:nvSpPr>
        <p:spPr>
          <a:xfrm>
            <a:off x="495300" y="534171"/>
            <a:ext cx="8915400" cy="1256317"/>
          </a:xfrm>
        </p:spPr>
        <p:txBody>
          <a:bodyPr/>
          <a:lstStyle/>
          <a:p>
            <a:r>
              <a:rPr lang="en-GB" dirty="0" smtClean="0"/>
              <a:t>Type of Drink</a:t>
            </a:r>
            <a:endParaRPr lang="en-GB" dirty="0"/>
          </a:p>
        </p:txBody>
      </p:sp>
      <p:pic>
        <p:nvPicPr>
          <p:cNvPr id="3" name="Picture 2"/>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040687" y="5429621"/>
            <a:ext cx="798514" cy="1065278"/>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6109539" y="5332509"/>
            <a:ext cx="1120208" cy="1120208"/>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3322337" y="5471802"/>
            <a:ext cx="1608489" cy="980915"/>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1761440" y="5391271"/>
            <a:ext cx="708591" cy="1061446"/>
          </a:xfrm>
          <a:prstGeom prst="rect">
            <a:avLst/>
          </a:prstGeom>
        </p:spPr>
      </p:pic>
    </p:spTree>
    <p:extLst>
      <p:ext uri="{BB962C8B-B14F-4D97-AF65-F5344CB8AC3E}">
        <p14:creationId xmlns:p14="http://schemas.microsoft.com/office/powerpoint/2010/main" xmlns="" val="3661087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603504" y="1292353"/>
            <a:ext cx="8708938" cy="4395216"/>
          </a:xfrm>
          <a:prstGeom prst="flowChartAlternateProcess">
            <a:avLst/>
          </a:prstGeom>
          <a:solidFill>
            <a:schemeClr val="bg1">
              <a:lumMod val="85000"/>
            </a:schemeClr>
          </a:solidFill>
          <a:ln w="9525">
            <a:solidFill>
              <a:srgbClr val="000000"/>
            </a:solidFill>
            <a:miter lim="800000"/>
            <a:headEnd/>
            <a:tailEnd/>
          </a:ln>
        </p:spPr>
        <p:txBody>
          <a:bodyPr/>
          <a:lstStyle/>
          <a:p>
            <a:pPr algn="l"/>
            <a:endParaRPr lang="en-US" dirty="0"/>
          </a:p>
        </p:txBody>
      </p:sp>
      <p:sp>
        <p:nvSpPr>
          <p:cNvPr id="13315" name="Rectangle 7"/>
          <p:cNvSpPr>
            <a:spLocks noChangeArrowheads="1"/>
          </p:cNvSpPr>
          <p:nvPr/>
        </p:nvSpPr>
        <p:spPr bwMode="auto">
          <a:xfrm>
            <a:off x="7651931" y="6629404"/>
            <a:ext cx="184731"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endParaRPr lang="en-US" sz="1000" b="1" dirty="0">
              <a:solidFill>
                <a:srgbClr val="FF0000"/>
              </a:solidFill>
            </a:endParaRPr>
          </a:p>
        </p:txBody>
      </p:sp>
      <p:sp>
        <p:nvSpPr>
          <p:cNvPr id="13317" name="Text Box 9"/>
          <p:cNvSpPr txBox="1">
            <a:spLocks noChangeArrowheads="1"/>
          </p:cNvSpPr>
          <p:nvPr/>
        </p:nvSpPr>
        <p:spPr bwMode="auto">
          <a:xfrm>
            <a:off x="1625777" y="1376363"/>
            <a:ext cx="6656740"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spcBef>
                <a:spcPct val="50000"/>
              </a:spcBef>
            </a:pPr>
            <a:endParaRPr lang="en-GB" dirty="0"/>
          </a:p>
          <a:p>
            <a:pPr eaLnBrk="1" hangingPunct="1">
              <a:spcBef>
                <a:spcPct val="50000"/>
              </a:spcBef>
              <a:buFontTx/>
              <a:buChar char="-"/>
            </a:pPr>
            <a:endParaRPr lang="en-GB" dirty="0"/>
          </a:p>
        </p:txBody>
      </p:sp>
      <p:sp>
        <p:nvSpPr>
          <p:cNvPr id="13318" name="Text Box 10"/>
          <p:cNvSpPr txBox="1">
            <a:spLocks noChangeArrowheads="1"/>
          </p:cNvSpPr>
          <p:nvPr/>
        </p:nvSpPr>
        <p:spPr bwMode="auto">
          <a:xfrm>
            <a:off x="921412" y="1378696"/>
            <a:ext cx="8319206" cy="4308872"/>
          </a:xfrm>
          <a:prstGeom prst="rect">
            <a:avLst/>
          </a:prstGeom>
          <a:noFill/>
          <a:ln>
            <a:noFill/>
          </a:ln>
          <a:effectLs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spcBef>
                <a:spcPct val="50000"/>
              </a:spcBef>
            </a:pPr>
            <a:r>
              <a:rPr lang="en-GB" dirty="0" smtClean="0"/>
              <a:t>Areas to research:</a:t>
            </a:r>
            <a:endParaRPr lang="en-GB" dirty="0"/>
          </a:p>
          <a:p>
            <a:pPr marL="342900" indent="-342900" eaLnBrk="1" hangingPunct="1">
              <a:spcBef>
                <a:spcPct val="50000"/>
              </a:spcBef>
              <a:buAutoNum type="arabicPeriod"/>
            </a:pPr>
            <a:r>
              <a:rPr lang="en-GB" dirty="0" smtClean="0"/>
              <a:t>The Soft Drinks Market</a:t>
            </a:r>
          </a:p>
          <a:p>
            <a:pPr eaLnBrk="1" hangingPunct="1">
              <a:spcBef>
                <a:spcPct val="50000"/>
              </a:spcBef>
            </a:pPr>
            <a:r>
              <a:rPr lang="en-GB" sz="1200" dirty="0" smtClean="0"/>
              <a:t>There </a:t>
            </a:r>
            <a:r>
              <a:rPr lang="en-GB" sz="1200" dirty="0"/>
              <a:t>are many different drinks on the market, from carbonated soft drinks to milkshakes, smoothies and energy drinks. </a:t>
            </a:r>
          </a:p>
          <a:p>
            <a:pPr eaLnBrk="1" hangingPunct="1">
              <a:spcBef>
                <a:spcPct val="50000"/>
              </a:spcBef>
            </a:pPr>
            <a:r>
              <a:rPr lang="en-GB" sz="1200" dirty="0"/>
              <a:t>A good starting point is to look at what drinks already </a:t>
            </a:r>
            <a:r>
              <a:rPr lang="en-GB" sz="1200" dirty="0" smtClean="0"/>
              <a:t>exist; </a:t>
            </a:r>
            <a:r>
              <a:rPr lang="en-GB" sz="1200" dirty="0"/>
              <a:t>to be </a:t>
            </a:r>
            <a:r>
              <a:rPr lang="en-GB" sz="1200" dirty="0" smtClean="0"/>
              <a:t>successful </a:t>
            </a:r>
            <a:r>
              <a:rPr lang="en-GB" sz="1200" dirty="0"/>
              <a:t>it’s likely that your product needs to stand out from the crowd. Perhaps it has a unique flavour or an innovative packaging concept; some kind of unique selling point (USP) would be a benefit.</a:t>
            </a:r>
          </a:p>
          <a:p>
            <a:pPr eaLnBrk="1" hangingPunct="1">
              <a:spcBef>
                <a:spcPct val="50000"/>
              </a:spcBef>
            </a:pPr>
            <a:r>
              <a:rPr lang="en-GB" sz="1200" dirty="0"/>
              <a:t>We suggest you do some market research to find out what consumers would like to be </a:t>
            </a:r>
            <a:r>
              <a:rPr lang="en-GB" sz="1200" dirty="0" smtClean="0"/>
              <a:t>available; </a:t>
            </a:r>
            <a:r>
              <a:rPr lang="en-GB" sz="1200" dirty="0"/>
              <a:t>what tastes are popular, what types of packaging people like and so on. </a:t>
            </a:r>
            <a:r>
              <a:rPr lang="en-GB" sz="1200" dirty="0" smtClean="0"/>
              <a:t>You may want to </a:t>
            </a:r>
            <a:r>
              <a:rPr lang="en-GB" sz="1200" dirty="0"/>
              <a:t>illustrate your market research in your PowerPoint presentation – perhaps using graphs to show any quantifiable </a:t>
            </a:r>
            <a:r>
              <a:rPr lang="en-GB" sz="1200" dirty="0" smtClean="0"/>
              <a:t>data.</a:t>
            </a:r>
            <a:endParaRPr lang="en-GB" sz="1200" dirty="0"/>
          </a:p>
          <a:p>
            <a:pPr eaLnBrk="1" hangingPunct="1">
              <a:spcBef>
                <a:spcPct val="50000"/>
              </a:spcBef>
            </a:pPr>
            <a:r>
              <a:rPr lang="en-GB" dirty="0" smtClean="0"/>
              <a:t>2. 	Ingredients and Packaging</a:t>
            </a:r>
          </a:p>
          <a:p>
            <a:pPr eaLnBrk="1" hangingPunct="1">
              <a:spcBef>
                <a:spcPct val="50000"/>
              </a:spcBef>
            </a:pPr>
            <a:r>
              <a:rPr lang="en-GB" sz="1200" dirty="0" smtClean="0"/>
              <a:t>What ingredients are you going to use? Why are you using them? Where are they coming from? These details should be included in the ingredients sheet. Is your drink going to be in a can or bottle? Maybe look into the sustainability of different materials.</a:t>
            </a:r>
          </a:p>
          <a:p>
            <a:pPr eaLnBrk="1" hangingPunct="1">
              <a:spcBef>
                <a:spcPct val="50000"/>
              </a:spcBef>
            </a:pPr>
            <a:r>
              <a:rPr lang="en-GB" dirty="0" smtClean="0"/>
              <a:t>3. 	Good causes</a:t>
            </a:r>
          </a:p>
          <a:p>
            <a:pPr eaLnBrk="1" hangingPunct="1">
              <a:spcBef>
                <a:spcPct val="50000"/>
              </a:spcBef>
            </a:pPr>
            <a:r>
              <a:rPr lang="en-GB" sz="1200" dirty="0" smtClean="0"/>
              <a:t>Remember that the profits from your drink need to go to a good cause that is local to your region, city or school. What charities, projects or initiatives near your school need support? Is there a problem or issue in your region that the profits from your drink could go towards resolving?</a:t>
            </a:r>
            <a:endParaRPr lang="en-GB" sz="1200" dirty="0"/>
          </a:p>
        </p:txBody>
      </p:sp>
      <p:sp>
        <p:nvSpPr>
          <p:cNvPr id="13320" name="Slide Number Placeholder 1"/>
          <p:cNvSpPr>
            <a:spLocks noGrp="1"/>
          </p:cNvSpPr>
          <p:nvPr>
            <p:ph type="sldNum" sz="quarter" idx="12"/>
          </p:nvPr>
        </p:nvSpPr>
        <p:spPr>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579597EB-A109-4BA0-B3DB-7FB4E05A2EFC}" type="slidenum">
              <a:rPr lang="en-GB" sz="1400" smtClean="0"/>
              <a:pPr eaLnBrk="1" hangingPunct="1"/>
              <a:t>8</a:t>
            </a:fld>
            <a:endParaRPr lang="en-GB" sz="1400" dirty="0" smtClean="0"/>
          </a:p>
        </p:txBody>
      </p:sp>
      <p:sp>
        <p:nvSpPr>
          <p:cNvPr id="10" name="Title 2"/>
          <p:cNvSpPr>
            <a:spLocks noGrp="1"/>
          </p:cNvSpPr>
          <p:nvPr>
            <p:ph type="ctrTitle"/>
          </p:nvPr>
        </p:nvSpPr>
        <p:spPr>
          <a:xfrm>
            <a:off x="495300" y="534171"/>
            <a:ext cx="8915400" cy="1256317"/>
          </a:xfrm>
        </p:spPr>
        <p:txBody>
          <a:bodyPr/>
          <a:lstStyle/>
          <a:p>
            <a:r>
              <a:rPr lang="en-GB" dirty="0" smtClean="0"/>
              <a:t>Market Research</a:t>
            </a:r>
            <a:endParaRPr lang="en-GB" dirty="0"/>
          </a:p>
        </p:txBody>
      </p:sp>
    </p:spTree>
    <p:extLst>
      <p:ext uri="{BB962C8B-B14F-4D97-AF65-F5344CB8AC3E}">
        <p14:creationId xmlns:p14="http://schemas.microsoft.com/office/powerpoint/2010/main" xmlns="" val="4224370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ChangeArrowheads="1"/>
          </p:cNvSpPr>
          <p:nvPr/>
        </p:nvSpPr>
        <p:spPr bwMode="auto">
          <a:xfrm>
            <a:off x="495300" y="1262742"/>
            <a:ext cx="8838824" cy="5127171"/>
          </a:xfrm>
          <a:prstGeom prst="flowChartAlternateProcess">
            <a:avLst/>
          </a:prstGeom>
          <a:solidFill>
            <a:schemeClr val="bg1">
              <a:lumMod val="85000"/>
            </a:schemeClr>
          </a:solidFill>
          <a:ln w="9525">
            <a:solidFill>
              <a:srgbClr val="000000"/>
            </a:solidFill>
            <a:miter lim="800000"/>
            <a:headEnd/>
            <a:tailEnd/>
          </a:ln>
        </p:spPr>
        <p:txBody>
          <a:bodyPr/>
          <a:lstStyle/>
          <a:p>
            <a:pPr algn="l"/>
            <a:endParaRPr lang="en-US" dirty="0"/>
          </a:p>
        </p:txBody>
      </p:sp>
      <p:sp>
        <p:nvSpPr>
          <p:cNvPr id="14339" name="Rectangle 7"/>
          <p:cNvSpPr>
            <a:spLocks noChangeArrowheads="1"/>
          </p:cNvSpPr>
          <p:nvPr/>
        </p:nvSpPr>
        <p:spPr bwMode="auto">
          <a:xfrm>
            <a:off x="7651931" y="6629404"/>
            <a:ext cx="184731"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a:endParaRPr lang="en-US" sz="1000" b="1" dirty="0">
              <a:solidFill>
                <a:srgbClr val="FF0000"/>
              </a:solidFill>
            </a:endParaRPr>
          </a:p>
        </p:txBody>
      </p:sp>
      <p:sp>
        <p:nvSpPr>
          <p:cNvPr id="14341" name="Text Box 10"/>
          <p:cNvSpPr txBox="1">
            <a:spLocks noChangeArrowheads="1"/>
          </p:cNvSpPr>
          <p:nvPr/>
        </p:nvSpPr>
        <p:spPr bwMode="auto">
          <a:xfrm>
            <a:off x="849577" y="1338943"/>
            <a:ext cx="8319206" cy="2031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spcBef>
                <a:spcPct val="50000"/>
              </a:spcBef>
            </a:pPr>
            <a:r>
              <a:rPr lang="en-GB" sz="1400" dirty="0"/>
              <a:t>On the ingredients sheet (page </a:t>
            </a:r>
            <a:r>
              <a:rPr lang="en-GB" sz="1400" dirty="0" smtClean="0"/>
              <a:t>10), </a:t>
            </a:r>
            <a:r>
              <a:rPr lang="en-GB" sz="1400" dirty="0"/>
              <a:t>list all the ingredients your juice contains.  </a:t>
            </a:r>
            <a:endParaRPr lang="en-GB" sz="1400" dirty="0" smtClean="0"/>
          </a:p>
          <a:p>
            <a:pPr algn="l" eaLnBrk="1" hangingPunct="1">
              <a:spcBef>
                <a:spcPct val="50000"/>
              </a:spcBef>
            </a:pPr>
            <a:r>
              <a:rPr lang="en-GB" sz="1400" dirty="0"/>
              <a:t>C</a:t>
            </a:r>
            <a:r>
              <a:rPr lang="en-GB" sz="1400" dirty="0" smtClean="0"/>
              <a:t>hoose </a:t>
            </a:r>
            <a:r>
              <a:rPr lang="en-GB" sz="1400" b="1" u="sng" dirty="0"/>
              <a:t>two</a:t>
            </a:r>
            <a:r>
              <a:rPr lang="en-GB" sz="1400" dirty="0"/>
              <a:t> </a:t>
            </a:r>
            <a:r>
              <a:rPr lang="en-GB" sz="1400" dirty="0" smtClean="0"/>
              <a:t>ingredients </a:t>
            </a:r>
            <a:r>
              <a:rPr lang="en-GB" sz="1400" dirty="0"/>
              <a:t>and detail </a:t>
            </a:r>
            <a:r>
              <a:rPr lang="en-GB" sz="1400" dirty="0" smtClean="0"/>
              <a:t>why you have chosen them. </a:t>
            </a:r>
          </a:p>
          <a:p>
            <a:pPr algn="l" eaLnBrk="1" hangingPunct="1">
              <a:spcBef>
                <a:spcPct val="50000"/>
              </a:spcBef>
            </a:pPr>
            <a:r>
              <a:rPr lang="en-GB" sz="1400" dirty="0" smtClean="0"/>
              <a:t>Think about any health benefits the ingredients may provide as well as where they have come from (ethical and sustainable sourcing). </a:t>
            </a:r>
          </a:p>
          <a:p>
            <a:pPr algn="l" eaLnBrk="1" hangingPunct="1">
              <a:spcBef>
                <a:spcPct val="50000"/>
              </a:spcBef>
            </a:pPr>
            <a:r>
              <a:rPr lang="en-GB" sz="1400" b="1" u="sng" dirty="0" smtClean="0"/>
              <a:t>NB</a:t>
            </a:r>
            <a:r>
              <a:rPr lang="en-GB" sz="1400" dirty="0"/>
              <a:t>: Credit will be given for detail but you should use no more than 60 words to explain the benefit(s) of your key ingredients</a:t>
            </a:r>
            <a:r>
              <a:rPr lang="en-GB" sz="1400" dirty="0" smtClean="0"/>
              <a:t>. </a:t>
            </a:r>
          </a:p>
          <a:p>
            <a:pPr algn="l" eaLnBrk="1" hangingPunct="1">
              <a:spcBef>
                <a:spcPct val="50000"/>
              </a:spcBef>
            </a:pPr>
            <a:r>
              <a:rPr lang="en-GB" sz="1400" dirty="0" smtClean="0"/>
              <a:t>Remember also that there will be cost implications to the ingredients you use (see page</a:t>
            </a:r>
            <a:r>
              <a:rPr lang="en-GB" sz="1400" dirty="0" smtClean="0">
                <a:solidFill>
                  <a:srgbClr val="FF0000"/>
                </a:solidFill>
              </a:rPr>
              <a:t> </a:t>
            </a:r>
            <a:r>
              <a:rPr lang="en-GB" sz="1400" dirty="0" smtClean="0"/>
              <a:t>14</a:t>
            </a:r>
            <a:r>
              <a:rPr lang="en-GB" sz="1400" dirty="0" smtClean="0">
                <a:solidFill>
                  <a:srgbClr val="FF0000"/>
                </a:solidFill>
              </a:rPr>
              <a:t> </a:t>
            </a:r>
            <a:r>
              <a:rPr lang="en-GB" sz="1400" dirty="0" smtClean="0"/>
              <a:t>for costs).</a:t>
            </a:r>
            <a:endParaRPr lang="en-GB" sz="1400" dirty="0"/>
          </a:p>
        </p:txBody>
      </p:sp>
      <p:graphicFrame>
        <p:nvGraphicFramePr>
          <p:cNvPr id="2" name="Table 1"/>
          <p:cNvGraphicFramePr>
            <a:graphicFrameLocks noGrp="1"/>
          </p:cNvGraphicFramePr>
          <p:nvPr>
            <p:extLst>
              <p:ext uri="{D42A27DB-BD31-4B8C-83A1-F6EECF244321}">
                <p14:modId xmlns:p14="http://schemas.microsoft.com/office/powerpoint/2010/main" xmlns="" val="3569240224"/>
              </p:ext>
            </p:extLst>
          </p:nvPr>
        </p:nvGraphicFramePr>
        <p:xfrm>
          <a:off x="849579" y="3511292"/>
          <a:ext cx="8206845" cy="2662535"/>
        </p:xfrm>
        <a:graphic>
          <a:graphicData uri="http://schemas.openxmlformats.org/drawingml/2006/table">
            <a:tbl>
              <a:tblPr firstRow="1" bandRow="1">
                <a:tableStyleId>{5C22544A-7EE6-4342-B048-85BDC9FD1C3A}</a:tableStyleId>
              </a:tblPr>
              <a:tblGrid>
                <a:gridCol w="2174386"/>
                <a:gridCol w="1664127"/>
                <a:gridCol w="4368332"/>
              </a:tblGrid>
              <a:tr h="434324">
                <a:tc gridSpan="3">
                  <a:txBody>
                    <a:bodyPr/>
                    <a:lstStyle/>
                    <a:p>
                      <a:pPr algn="ctr"/>
                      <a:r>
                        <a:rPr lang="en-GB" sz="1200" dirty="0" smtClean="0">
                          <a:solidFill>
                            <a:schemeClr val="tx1"/>
                          </a:solidFill>
                        </a:rPr>
                        <a:t>Ingredients</a:t>
                      </a:r>
                      <a:r>
                        <a:rPr lang="en-GB" sz="1200" baseline="0" dirty="0" smtClean="0">
                          <a:solidFill>
                            <a:schemeClr val="tx1"/>
                          </a:solidFill>
                        </a:rPr>
                        <a:t> Sheet - </a:t>
                      </a:r>
                      <a:r>
                        <a:rPr lang="en-GB" sz="1200" i="1" baseline="0" dirty="0" smtClean="0">
                          <a:solidFill>
                            <a:srgbClr val="FF0000"/>
                          </a:solidFill>
                        </a:rPr>
                        <a:t>Example</a:t>
                      </a:r>
                      <a:endParaRPr lang="en-GB" sz="1200" i="1" dirty="0">
                        <a:solidFill>
                          <a:srgbClr val="FF0000"/>
                        </a:solidFill>
                      </a:endParaRPr>
                    </a:p>
                  </a:txBody>
                  <a:tcPr marL="132076" marR="132076" marT="34287" marB="34287"/>
                </a:tc>
                <a:tc hMerge="1">
                  <a:txBody>
                    <a:bodyPr/>
                    <a:lstStyle/>
                    <a:p>
                      <a:endParaRPr lang="en-GB" sz="1200" i="1" dirty="0">
                        <a:solidFill>
                          <a:schemeClr val="tx1"/>
                        </a:solidFill>
                      </a:endParaRPr>
                    </a:p>
                  </a:txBody>
                  <a:tcPr marL="91437" marR="91437" marT="45715" marB="45715"/>
                </a:tc>
                <a:tc hMerge="1">
                  <a:txBody>
                    <a:bodyPr/>
                    <a:lstStyle/>
                    <a:p>
                      <a:endParaRPr lang="en-GB"/>
                    </a:p>
                  </a:txBody>
                  <a:tcPr/>
                </a:tc>
              </a:tr>
              <a:tr h="434344">
                <a:tc>
                  <a:txBody>
                    <a:bodyPr/>
                    <a:lstStyle/>
                    <a:p>
                      <a:r>
                        <a:rPr lang="en-GB" sz="1200" dirty="0" smtClean="0">
                          <a:solidFill>
                            <a:schemeClr val="tx1"/>
                          </a:solidFill>
                        </a:rPr>
                        <a:t>All Ingredients:</a:t>
                      </a:r>
                      <a:endParaRPr lang="en-GB" sz="1200" dirty="0">
                        <a:solidFill>
                          <a:schemeClr val="tx1"/>
                        </a:solidFill>
                      </a:endParaRPr>
                    </a:p>
                  </a:txBody>
                  <a:tcPr marL="132076" marR="132076" marT="34287" marB="34287"/>
                </a:tc>
                <a:tc gridSpan="2">
                  <a:txBody>
                    <a:bodyPr/>
                    <a:lstStyle/>
                    <a:p>
                      <a:r>
                        <a:rPr lang="en-GB" sz="900" i="1" dirty="0" smtClean="0">
                          <a:solidFill>
                            <a:schemeClr val="tx1"/>
                          </a:solidFill>
                        </a:rPr>
                        <a:t>List:, 4 apples, 1 mango</a:t>
                      </a:r>
                      <a:endParaRPr lang="en-GB" sz="900" i="1" dirty="0">
                        <a:solidFill>
                          <a:schemeClr val="tx1"/>
                        </a:solidFill>
                      </a:endParaRPr>
                    </a:p>
                  </a:txBody>
                  <a:tcPr marL="132076" marR="132076" marT="34287" marB="34287"/>
                </a:tc>
                <a:tc hMerge="1">
                  <a:txBody>
                    <a:bodyPr/>
                    <a:lstStyle/>
                    <a:p>
                      <a:endParaRPr lang="en-GB" dirty="0"/>
                    </a:p>
                  </a:txBody>
                  <a:tcPr/>
                </a:tc>
              </a:tr>
              <a:tr h="278105">
                <a:tc>
                  <a:txBody>
                    <a:bodyPr/>
                    <a:lstStyle/>
                    <a:p>
                      <a:r>
                        <a:rPr lang="en-GB" sz="1200" dirty="0" smtClean="0">
                          <a:solidFill>
                            <a:schemeClr val="tx1"/>
                          </a:solidFill>
                        </a:rPr>
                        <a:t>Key Ingredient</a:t>
                      </a:r>
                      <a:endParaRPr lang="en-GB" sz="1200" dirty="0">
                        <a:solidFill>
                          <a:schemeClr val="tx1"/>
                        </a:solidFill>
                      </a:endParaRPr>
                    </a:p>
                  </a:txBody>
                  <a:tcPr marL="132076" marR="132076" marT="34287" marB="34287"/>
                </a:tc>
                <a:tc>
                  <a:txBody>
                    <a:bodyPr/>
                    <a:lstStyle/>
                    <a:p>
                      <a:r>
                        <a:rPr lang="en-GB" sz="1200" dirty="0" smtClean="0">
                          <a:solidFill>
                            <a:schemeClr val="tx1"/>
                          </a:solidFill>
                        </a:rPr>
                        <a:t>Quantity</a:t>
                      </a:r>
                      <a:endParaRPr lang="en-GB" sz="1200" dirty="0">
                        <a:solidFill>
                          <a:schemeClr val="tx1"/>
                        </a:solidFill>
                      </a:endParaRPr>
                    </a:p>
                  </a:txBody>
                  <a:tcPr marL="132076" marR="132076" marT="34287" marB="34287"/>
                </a:tc>
                <a:tc>
                  <a:txBody>
                    <a:bodyPr/>
                    <a:lstStyle/>
                    <a:p>
                      <a:r>
                        <a:rPr lang="en-GB" sz="1200" dirty="0" smtClean="0">
                          <a:solidFill>
                            <a:schemeClr val="tx1"/>
                          </a:solidFill>
                        </a:rPr>
                        <a:t>Benefit</a:t>
                      </a:r>
                      <a:endParaRPr lang="en-GB" sz="1200" dirty="0">
                        <a:solidFill>
                          <a:schemeClr val="tx1"/>
                        </a:solidFill>
                      </a:endParaRPr>
                    </a:p>
                  </a:txBody>
                  <a:tcPr marL="132076" marR="132076" marT="34287" marB="34287"/>
                </a:tc>
              </a:tr>
              <a:tr h="795678">
                <a:tc>
                  <a:txBody>
                    <a:bodyPr/>
                    <a:lstStyle/>
                    <a:p>
                      <a:r>
                        <a:rPr lang="en-GB" sz="1400" b="0" i="0" dirty="0" smtClean="0">
                          <a:solidFill>
                            <a:schemeClr val="tx1"/>
                          </a:solidFill>
                        </a:rPr>
                        <a:t>1. </a:t>
                      </a:r>
                      <a:r>
                        <a:rPr lang="en-GB" sz="900" i="1" dirty="0" smtClean="0">
                          <a:solidFill>
                            <a:schemeClr val="tx1"/>
                          </a:solidFill>
                        </a:rPr>
                        <a:t>Apple (example):</a:t>
                      </a:r>
                      <a:endParaRPr lang="en-GB" sz="900" i="1" dirty="0">
                        <a:solidFill>
                          <a:schemeClr val="tx1"/>
                        </a:solidFill>
                      </a:endParaRPr>
                    </a:p>
                  </a:txBody>
                  <a:tcPr marL="132076" marR="132076" marT="34287" marB="34287">
                    <a:solidFill>
                      <a:schemeClr val="accent1">
                        <a:tint val="40000"/>
                        <a:alpha val="0"/>
                      </a:schemeClr>
                    </a:solidFill>
                  </a:tcPr>
                </a:tc>
                <a:tc>
                  <a:txBody>
                    <a:bodyPr/>
                    <a:lstStyle/>
                    <a:p>
                      <a:r>
                        <a:rPr lang="en-GB" sz="900" i="1" dirty="0" smtClean="0">
                          <a:solidFill>
                            <a:schemeClr val="tx1"/>
                          </a:solidFill>
                        </a:rPr>
                        <a:t>4 whole apples used in each 500ml serving</a:t>
                      </a:r>
                      <a:endParaRPr lang="en-GB" sz="900" i="1" dirty="0">
                        <a:solidFill>
                          <a:schemeClr val="tx1"/>
                        </a:solidFill>
                      </a:endParaRPr>
                    </a:p>
                  </a:txBody>
                  <a:tcPr marL="132076" marR="132076" marT="34287" marB="34287">
                    <a:solidFill>
                      <a:schemeClr val="accent1">
                        <a:tint val="40000"/>
                        <a:alpha val="0"/>
                      </a:schemeClr>
                    </a:solidFill>
                  </a:tcPr>
                </a:tc>
                <a:tc>
                  <a:txBody>
                    <a:bodyPr/>
                    <a:lstStyle/>
                    <a:p>
                      <a:r>
                        <a:rPr lang="en-GB" sz="900" i="1" dirty="0" smtClean="0">
                          <a:solidFill>
                            <a:schemeClr val="tx1"/>
                          </a:solidFill>
                        </a:rPr>
                        <a:t>Apples</a:t>
                      </a:r>
                      <a:r>
                        <a:rPr lang="en-GB" sz="900" i="1" baseline="0" dirty="0" smtClean="0">
                          <a:solidFill>
                            <a:schemeClr val="tx1"/>
                          </a:solidFill>
                        </a:rPr>
                        <a:t> are a rich source of dietary fibre. They are a good source of</a:t>
                      </a:r>
                      <a:r>
                        <a:rPr lang="en-US" sz="900" i="1" baseline="0" dirty="0" smtClean="0">
                          <a:solidFill>
                            <a:schemeClr val="tx1"/>
                          </a:solidFill>
                        </a:rPr>
                        <a:t> </a:t>
                      </a:r>
                      <a:r>
                        <a:rPr lang="en-US" sz="900" i="1" dirty="0" smtClean="0">
                          <a:solidFill>
                            <a:schemeClr val="tx1"/>
                          </a:solidFill>
                        </a:rPr>
                        <a:t>boron, which helps promote bone growth. In addition, the high fibre content helps maintain a steady</a:t>
                      </a:r>
                      <a:r>
                        <a:rPr lang="en-US" sz="900" i="1" baseline="0" dirty="0" smtClean="0">
                          <a:solidFill>
                            <a:schemeClr val="tx1"/>
                          </a:solidFill>
                        </a:rPr>
                        <a:t> </a:t>
                      </a:r>
                      <a:r>
                        <a:rPr lang="en-US" sz="900" i="1" dirty="0" smtClean="0">
                          <a:solidFill>
                            <a:schemeClr val="tx1"/>
                          </a:solidFill>
                        </a:rPr>
                        <a:t>blood sugar level due to the slow release of sugars into the body.</a:t>
                      </a:r>
                      <a:r>
                        <a:rPr lang="en-US" sz="900" i="1" baseline="0" dirty="0" smtClean="0">
                          <a:solidFill>
                            <a:schemeClr val="tx1"/>
                          </a:solidFill>
                        </a:rPr>
                        <a:t> The apples we use in our drink come from a local farm that is well known for using renewable energy and for supporting the local primary school.</a:t>
                      </a:r>
                      <a:endParaRPr lang="en-GB" sz="900" i="1" dirty="0">
                        <a:solidFill>
                          <a:schemeClr val="tx1"/>
                        </a:solidFill>
                      </a:endParaRPr>
                    </a:p>
                  </a:txBody>
                  <a:tcPr marL="132076" marR="132076" marT="34287" marB="34287">
                    <a:solidFill>
                      <a:schemeClr val="accent1">
                        <a:tint val="40000"/>
                        <a:alpha val="0"/>
                      </a:schemeClr>
                    </a:solidFill>
                  </a:tcPr>
                </a:tc>
              </a:tr>
              <a:tr h="720084">
                <a:tc>
                  <a:txBody>
                    <a:bodyPr/>
                    <a:lstStyle/>
                    <a:p>
                      <a:r>
                        <a:rPr lang="en-GB" sz="1400" dirty="0" smtClean="0"/>
                        <a:t>2. </a:t>
                      </a:r>
                    </a:p>
                    <a:p>
                      <a:endParaRPr lang="en-GB" sz="1400" dirty="0" smtClean="0"/>
                    </a:p>
                    <a:p>
                      <a:endParaRPr lang="en-GB" sz="1400" dirty="0"/>
                    </a:p>
                  </a:txBody>
                  <a:tcPr marL="132076" marR="132076" marT="34287" marB="34287">
                    <a:solidFill>
                      <a:schemeClr val="bg1">
                        <a:alpha val="0"/>
                      </a:schemeClr>
                    </a:solidFill>
                  </a:tcPr>
                </a:tc>
                <a:tc>
                  <a:txBody>
                    <a:bodyPr/>
                    <a:lstStyle/>
                    <a:p>
                      <a:endParaRPr lang="en-GB" sz="1400" dirty="0"/>
                    </a:p>
                  </a:txBody>
                  <a:tcPr marL="132076" marR="132076" marT="34287" marB="34287">
                    <a:solidFill>
                      <a:schemeClr val="bg1">
                        <a:alpha val="0"/>
                      </a:schemeClr>
                    </a:solidFill>
                  </a:tcPr>
                </a:tc>
                <a:tc>
                  <a:txBody>
                    <a:bodyPr/>
                    <a:lstStyle/>
                    <a:p>
                      <a:endParaRPr lang="en-GB" sz="1400" dirty="0"/>
                    </a:p>
                  </a:txBody>
                  <a:tcPr marL="132076" marR="132076" marT="34287" marB="34287">
                    <a:solidFill>
                      <a:schemeClr val="bg1">
                        <a:alpha val="0"/>
                      </a:schemeClr>
                    </a:solidFill>
                  </a:tcPr>
                </a:tc>
              </a:tr>
            </a:tbl>
          </a:graphicData>
        </a:graphic>
      </p:graphicFrame>
      <p:sp>
        <p:nvSpPr>
          <p:cNvPr id="9" name="Title 2"/>
          <p:cNvSpPr>
            <a:spLocks noGrp="1"/>
          </p:cNvSpPr>
          <p:nvPr>
            <p:ph type="ctrTitle"/>
          </p:nvPr>
        </p:nvSpPr>
        <p:spPr>
          <a:xfrm>
            <a:off x="495300" y="534171"/>
            <a:ext cx="8915400" cy="728571"/>
          </a:xfrm>
        </p:spPr>
        <p:txBody>
          <a:bodyPr/>
          <a:lstStyle/>
          <a:p>
            <a:r>
              <a:rPr lang="en-GB" dirty="0" smtClean="0"/>
              <a:t>Ingredients</a:t>
            </a:r>
            <a:endParaRPr lang="en-GB" dirty="0"/>
          </a:p>
        </p:txBody>
      </p:sp>
      <p:sp>
        <p:nvSpPr>
          <p:cNvPr id="7" name="Slide Number Placeholder 1"/>
          <p:cNvSpPr>
            <a:spLocks noGrp="1"/>
          </p:cNvSpPr>
          <p:nvPr>
            <p:ph type="sldNum" sz="quarter" idx="12"/>
          </p:nvPr>
        </p:nvSpPr>
        <p:spPr>
          <a:xfrm>
            <a:off x="6833765" y="6494899"/>
            <a:ext cx="2311400" cy="365125"/>
          </a:xfr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hangingPunct="1"/>
            <a:fld id="{492AF8B9-F4B3-465C-9D4B-BD5781D5D064}" type="slidenum">
              <a:rPr lang="en-GB" sz="1400" smtClean="0"/>
              <a:pPr eaLnBrk="1" hangingPunct="1"/>
              <a:t>9</a:t>
            </a:fld>
            <a:endParaRPr lang="en-GB" sz="1400" dirty="0" smtClean="0"/>
          </a:p>
        </p:txBody>
      </p:sp>
    </p:spTree>
    <p:extLst>
      <p:ext uri="{BB962C8B-B14F-4D97-AF65-F5344CB8AC3E}">
        <p14:creationId xmlns:p14="http://schemas.microsoft.com/office/powerpoint/2010/main" xmlns="" val="3691153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oke_PPT_Experien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ke_PPT_Experien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Coke_PPT_Experience.thmx</Template>
  <TotalTime>3503</TotalTime>
  <Words>2066</Words>
  <Application>Microsoft Office PowerPoint</Application>
  <PresentationFormat>A4 Paper (210x297 mm)</PresentationFormat>
  <Paragraphs>242</Paragraphs>
  <Slides>16</Slides>
  <Notes>16</Notes>
  <HiddenSlides>0</HiddenSlides>
  <MMClips>0</MMClips>
  <ScaleCrop>false</ScaleCrop>
  <HeadingPairs>
    <vt:vector size="4" baseType="variant">
      <vt:variant>
        <vt:lpstr>Theme</vt:lpstr>
      </vt:variant>
      <vt:variant>
        <vt:i4>5</vt:i4>
      </vt:variant>
      <vt:variant>
        <vt:lpstr>Slide Titles</vt:lpstr>
      </vt:variant>
      <vt:variant>
        <vt:i4>16</vt:i4>
      </vt:variant>
    </vt:vector>
  </HeadingPairs>
  <TitlesOfParts>
    <vt:vector size="21" baseType="lpstr">
      <vt:lpstr>1_Coke_PPT_Experience</vt:lpstr>
      <vt:lpstr>Coke_PPT_Experience</vt:lpstr>
      <vt:lpstr>Default Design</vt:lpstr>
      <vt:lpstr>1_Default Design</vt:lpstr>
      <vt:lpstr>2_Default Design</vt:lpstr>
      <vt:lpstr>Real Business Challenge 2013/14  Brought to you by</vt:lpstr>
      <vt:lpstr>Slide 2</vt:lpstr>
      <vt:lpstr>Slide 3</vt:lpstr>
      <vt:lpstr>Company Formation</vt:lpstr>
      <vt:lpstr>Slide 5</vt:lpstr>
      <vt:lpstr>The Brief</vt:lpstr>
      <vt:lpstr>Type of Drink</vt:lpstr>
      <vt:lpstr>Market Research</vt:lpstr>
      <vt:lpstr>Ingredients</vt:lpstr>
      <vt:lpstr>Slide 10</vt:lpstr>
      <vt:lpstr>Brand Development</vt:lpstr>
      <vt:lpstr>Packaging</vt:lpstr>
      <vt:lpstr>Cost and Profit Projection</vt:lpstr>
      <vt:lpstr>Production Costs</vt:lpstr>
      <vt:lpstr>Slide 15</vt:lpstr>
      <vt:lpstr>Presentation</vt:lpstr>
    </vt:vector>
  </TitlesOfParts>
  <Company>Edcoms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Edcoms</dc:creator>
  <cp:lastModifiedBy>User</cp:lastModifiedBy>
  <cp:revision>87</cp:revision>
  <dcterms:created xsi:type="dcterms:W3CDTF">2013-02-12T16:34:42Z</dcterms:created>
  <dcterms:modified xsi:type="dcterms:W3CDTF">2013-06-12T14:15:12Z</dcterms:modified>
</cp:coreProperties>
</file>