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8" r:id="rId2"/>
    <p:sldId id="269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7109E-5FF9-4183-9E25-6E08D21804C5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D9BC5-F14F-4255-8C29-F0B561749FE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C9CD-D6AE-4029-BD00-39371C634DE4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7EAE-D807-4B7D-BA5F-70FD6F94D9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C9CD-D6AE-4029-BD00-39371C634DE4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7EAE-D807-4B7D-BA5F-70FD6F94D9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C9CD-D6AE-4029-BD00-39371C634DE4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7EAE-D807-4B7D-BA5F-70FD6F94D9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C9CD-D6AE-4029-BD00-39371C634DE4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7EAE-D807-4B7D-BA5F-70FD6F94D9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C9CD-D6AE-4029-BD00-39371C634DE4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7EAE-D807-4B7D-BA5F-70FD6F94D9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C9CD-D6AE-4029-BD00-39371C634DE4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7EAE-D807-4B7D-BA5F-70FD6F94D9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C9CD-D6AE-4029-BD00-39371C634DE4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7EAE-D807-4B7D-BA5F-70FD6F94D9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C9CD-D6AE-4029-BD00-39371C634DE4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7EAE-D807-4B7D-BA5F-70FD6F94D9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C9CD-D6AE-4029-BD00-39371C634DE4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7EAE-D807-4B7D-BA5F-70FD6F94D9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C9CD-D6AE-4029-BD00-39371C634DE4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7EAE-D807-4B7D-BA5F-70FD6F94D9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C9CD-D6AE-4029-BD00-39371C634DE4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7EAE-D807-4B7D-BA5F-70FD6F94D9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3C9CD-D6AE-4029-BD00-39371C634DE4}" type="datetimeFigureOut">
              <a:rPr lang="en-GB" smtClean="0"/>
              <a:t>08/09/2011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A7EAE-D807-4B7D-BA5F-70FD6F94D98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2057400" y="5105400"/>
            <a:ext cx="50292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Describe the job - </a:t>
            </a:r>
            <a:r>
              <a:rPr lang="en-GB" sz="2000" b="1" i="1">
                <a:latin typeface="Arial" charset="0"/>
              </a:rPr>
              <a:t>job description</a:t>
            </a:r>
            <a:endParaRPr lang="en-GB" sz="2000">
              <a:latin typeface="Arial" charset="0"/>
            </a:endParaRP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33400" y="533400"/>
            <a:ext cx="78486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sz="3200" b="1">
                <a:solidFill>
                  <a:schemeClr val="tx2"/>
                </a:solidFill>
                <a:latin typeface="Arial" charset="0"/>
              </a:rPr>
              <a:t>The Recruitment and Selection Process</a:t>
            </a:r>
            <a:endParaRPr lang="en-US" sz="3200" b="1">
              <a:latin typeface="Arial" charset="0"/>
            </a:endParaRP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1066800" y="2133600"/>
            <a:ext cx="1143000" cy="714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solidFill>
                  <a:schemeClr val="tx2"/>
                </a:solidFill>
                <a:latin typeface="Arial" charset="0"/>
              </a:rPr>
              <a:t>New work</a:t>
            </a:r>
            <a:endParaRPr lang="en-GB" sz="2000">
              <a:latin typeface="Arial" charset="0"/>
            </a:endParaRP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2514600" y="2133600"/>
            <a:ext cx="2286000" cy="714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solidFill>
                  <a:schemeClr val="tx2"/>
                </a:solidFill>
                <a:latin typeface="Arial" charset="0"/>
              </a:rPr>
              <a:t>Existing work not being completed</a:t>
            </a:r>
            <a:endParaRPr lang="en-GB" sz="2000">
              <a:latin typeface="Arial" charset="0"/>
            </a:endParaRP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2971800" y="4038600"/>
            <a:ext cx="33528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 b="1">
                <a:solidFill>
                  <a:schemeClr val="tx2"/>
                </a:solidFill>
                <a:latin typeface="Arial" charset="0"/>
              </a:rPr>
              <a:t>Is there a vacancy?</a:t>
            </a:r>
            <a:endParaRPr lang="en-GB" sz="2000" b="1">
              <a:latin typeface="Arial" charset="0"/>
            </a:endParaRP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3200400" y="3048000"/>
            <a:ext cx="2743200" cy="714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solidFill>
                  <a:schemeClr val="tx2"/>
                </a:solidFill>
                <a:latin typeface="Arial" charset="0"/>
              </a:rPr>
              <a:t>Analyse the job and competencies</a:t>
            </a:r>
            <a:endParaRPr lang="en-GB" sz="2000">
              <a:latin typeface="Arial" charset="0"/>
            </a:endParaRP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685800" y="13716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b="1" u="sng">
                <a:solidFill>
                  <a:schemeClr val="tx2"/>
                </a:solidFill>
                <a:latin typeface="Arial" charset="0"/>
              </a:rPr>
              <a:t>Stage 1 Recruitment</a:t>
            </a:r>
            <a:endParaRPr lang="en-GB">
              <a:latin typeface="Arial" charset="0"/>
            </a:endParaRP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6019800" y="2133600"/>
            <a:ext cx="1676400" cy="714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solidFill>
                  <a:schemeClr val="tx2"/>
                </a:solidFill>
                <a:latin typeface="Arial" charset="0"/>
              </a:rPr>
              <a:t>Staff replacement</a:t>
            </a:r>
            <a:endParaRPr lang="en-GB" sz="2000">
              <a:latin typeface="Arial" charset="0"/>
            </a:endParaRP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1524000" y="2895600"/>
            <a:ext cx="1676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>
            <a:off x="3429000" y="2819400"/>
            <a:ext cx="762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 flipH="1">
            <a:off x="5943600" y="2819400"/>
            <a:ext cx="990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5630" name="Line 30"/>
          <p:cNvSpPr>
            <a:spLocks noChangeShapeType="1"/>
          </p:cNvSpPr>
          <p:nvPr/>
        </p:nvSpPr>
        <p:spPr bwMode="auto">
          <a:xfrm>
            <a:off x="45720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5634" name="Line 34"/>
          <p:cNvSpPr>
            <a:spLocks noChangeShapeType="1"/>
          </p:cNvSpPr>
          <p:nvPr/>
        </p:nvSpPr>
        <p:spPr bwMode="auto">
          <a:xfrm flipH="1">
            <a:off x="4572000" y="4800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914400" y="5715000"/>
            <a:ext cx="72390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Describe the person to do the job - </a:t>
            </a:r>
            <a:r>
              <a:rPr lang="en-GB" sz="2000" b="1" i="1">
                <a:latin typeface="Arial" charset="0"/>
              </a:rPr>
              <a:t>person specification</a:t>
            </a:r>
            <a:endParaRPr lang="en-GB" sz="2000" i="1">
              <a:latin typeface="Arial" charset="0"/>
            </a:endParaRPr>
          </a:p>
        </p:txBody>
      </p:sp>
      <p:sp>
        <p:nvSpPr>
          <p:cNvPr id="25636" name="Line 36"/>
          <p:cNvSpPr>
            <a:spLocks noChangeShapeType="1"/>
          </p:cNvSpPr>
          <p:nvPr/>
        </p:nvSpPr>
        <p:spPr bwMode="auto">
          <a:xfrm>
            <a:off x="4572000" y="5486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5638" name="Text Box 38"/>
          <p:cNvSpPr txBox="1">
            <a:spLocks noChangeArrowheads="1"/>
          </p:cNvSpPr>
          <p:nvPr/>
        </p:nvSpPr>
        <p:spPr bwMode="auto">
          <a:xfrm>
            <a:off x="4038600" y="4495800"/>
            <a:ext cx="9906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1800" b="1" i="1">
                <a:solidFill>
                  <a:schemeClr val="tx2"/>
                </a:solidFill>
                <a:latin typeface="Arial" charset="0"/>
              </a:rPr>
              <a:t>Yes</a:t>
            </a:r>
            <a:endParaRPr lang="en-GB" sz="1600" b="1" i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7" grpId="0" animBg="1" autoUpdateAnimBg="0"/>
      <p:bldP spid="25613" grpId="0" animBg="1" autoUpdateAnimBg="0"/>
      <p:bldP spid="25614" grpId="0" animBg="1" autoUpdateAnimBg="0"/>
      <p:bldP spid="25615" grpId="0" animBg="1" autoUpdateAnimBg="0"/>
      <p:bldP spid="25616" grpId="0" animBg="1" autoUpdateAnimBg="0"/>
      <p:bldP spid="25626" grpId="0" animBg="1" autoUpdateAnimBg="0"/>
      <p:bldP spid="25627" grpId="0" animBg="1"/>
      <p:bldP spid="25628" grpId="0" animBg="1"/>
      <p:bldP spid="25629" grpId="0" animBg="1"/>
      <p:bldP spid="25630" grpId="0" animBg="1"/>
      <p:bldP spid="25634" grpId="0" animBg="1"/>
      <p:bldP spid="25635" grpId="0" animBg="1" autoUpdateAnimBg="0"/>
      <p:bldP spid="25636" grpId="0" animBg="1"/>
      <p:bldP spid="25638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0"/>
            <a:ext cx="8610600" cy="3962400"/>
          </a:xfrm>
        </p:spPr>
        <p:txBody>
          <a:bodyPr/>
          <a:lstStyle/>
          <a:p>
            <a:pPr>
              <a:buFontTx/>
              <a:buNone/>
            </a:pPr>
            <a:r>
              <a:rPr lang="en-GB" sz="2400" b="1">
                <a:latin typeface="Comic Sans MS" pitchFamily="66" charset="0"/>
              </a:rPr>
              <a:t>The purposes are as follows</a:t>
            </a:r>
            <a:r>
              <a:rPr lang="en-GB" sz="2400">
                <a:latin typeface="Comic Sans MS" pitchFamily="66" charset="0"/>
              </a:rPr>
              <a:t>: -</a:t>
            </a:r>
          </a:p>
          <a:p>
            <a:r>
              <a:rPr lang="en-GB" sz="2400">
                <a:latin typeface="Comic Sans MS" pitchFamily="66" charset="0"/>
              </a:rPr>
              <a:t>To collect data to determine how successfully the individual would perform in the job for which they have applied, by measuring them against pre-determined criteria</a:t>
            </a:r>
          </a:p>
          <a:p>
            <a:r>
              <a:rPr lang="en-GB" sz="2400">
                <a:latin typeface="Comic Sans MS" pitchFamily="66" charset="0"/>
              </a:rPr>
              <a:t>To provide the candidate with full details of the job and the organization to facilitate their decision making</a:t>
            </a:r>
          </a:p>
          <a:p>
            <a:r>
              <a:rPr lang="en-GB" sz="2400">
                <a:latin typeface="Comic Sans MS" pitchFamily="66" charset="0"/>
              </a:rPr>
              <a:t>To conduct the interview in such a way that candidates feel they have been given an objective and fair hearing</a:t>
            </a: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533400" y="1524000"/>
            <a:ext cx="807720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sz="2800" u="sng"/>
              <a:t>The Selection Interview</a:t>
            </a:r>
            <a:endParaRPr lang="en-GB" sz="2800" b="1" u="sng"/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533400" y="762000"/>
            <a:ext cx="70866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sz="3200"/>
              <a:t>Selection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267200"/>
          </a:xfrm>
        </p:spPr>
        <p:txBody>
          <a:bodyPr/>
          <a:lstStyle/>
          <a:p>
            <a:pPr>
              <a:buFontTx/>
              <a:buNone/>
            </a:pPr>
            <a:r>
              <a:rPr lang="en-GB" sz="2400">
                <a:latin typeface="Comic Sans MS" pitchFamily="66" charset="0"/>
              </a:rPr>
              <a:t>Webster (1964) concludes that</a:t>
            </a:r>
            <a:endParaRPr lang="en-GB" sz="2400" b="1">
              <a:latin typeface="Comic Sans MS" pitchFamily="66" charset="0"/>
            </a:endParaRPr>
          </a:p>
          <a:p>
            <a:r>
              <a:rPr lang="en-GB" sz="2400">
                <a:latin typeface="Comic Sans MS" pitchFamily="66" charset="0"/>
              </a:rPr>
              <a:t>Interviewers decide to accept or reject a candidate within </a:t>
            </a:r>
            <a:r>
              <a:rPr lang="en-GB" sz="2400" u="sng">
                <a:latin typeface="Comic Sans MS" pitchFamily="66" charset="0"/>
              </a:rPr>
              <a:t>the first three minutes</a:t>
            </a:r>
            <a:r>
              <a:rPr lang="en-GB" sz="2400">
                <a:latin typeface="Comic Sans MS" pitchFamily="66" charset="0"/>
              </a:rPr>
              <a:t> of the interview and spend the remainder of the time seeking evidence to confirm their first impression.</a:t>
            </a:r>
          </a:p>
          <a:p>
            <a:r>
              <a:rPr lang="en-GB" sz="2400">
                <a:latin typeface="Comic Sans MS" pitchFamily="66" charset="0"/>
              </a:rPr>
              <a:t>Interviews seldom alter the tentative opinion formed by the interviewer seeing the application form and the appearance of the candidate.</a:t>
            </a:r>
          </a:p>
          <a:p>
            <a:r>
              <a:rPr lang="en-GB" sz="2400">
                <a:latin typeface="Comic Sans MS" pitchFamily="66" charset="0"/>
              </a:rPr>
              <a:t>Interviewers place more weight on evidence that is unfavourable than evidence that is favourable.</a:t>
            </a:r>
            <a:endParaRPr lang="en-GB" sz="2400">
              <a:latin typeface="Arial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533400" y="762000"/>
            <a:ext cx="70866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sz="3200"/>
              <a:t>Selection techniques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533400" y="1524000"/>
            <a:ext cx="807720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sz="2800" u="sng"/>
              <a:t>The Selection Interview</a:t>
            </a:r>
            <a:endParaRPr lang="en-GB" sz="2800" b="1"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>
                <a:latin typeface="Comic Sans MS" pitchFamily="66" charset="0"/>
              </a:rPr>
              <a:t>Put the candidate at ease</a:t>
            </a:r>
          </a:p>
          <a:p>
            <a:pPr>
              <a:lnSpc>
                <a:spcPct val="90000"/>
              </a:lnSpc>
            </a:pPr>
            <a:r>
              <a:rPr lang="en-GB" sz="2400">
                <a:latin typeface="Comic Sans MS" pitchFamily="66" charset="0"/>
              </a:rPr>
              <a:t>Ask questions to elicit useful data against the selection criteria</a:t>
            </a:r>
          </a:p>
          <a:p>
            <a:pPr>
              <a:lnSpc>
                <a:spcPct val="90000"/>
              </a:lnSpc>
            </a:pPr>
            <a:r>
              <a:rPr lang="en-GB" sz="2400">
                <a:latin typeface="Comic Sans MS" pitchFamily="66" charset="0"/>
              </a:rPr>
              <a:t>Give the candidate information about the organisation</a:t>
            </a:r>
          </a:p>
          <a:p>
            <a:pPr>
              <a:lnSpc>
                <a:spcPct val="90000"/>
              </a:lnSpc>
            </a:pPr>
            <a:r>
              <a:rPr lang="en-GB" sz="2400">
                <a:latin typeface="Comic Sans MS" pitchFamily="66" charset="0"/>
              </a:rPr>
              <a:t>Do not give any signals about performance or make any commitment to selection choice</a:t>
            </a:r>
          </a:p>
          <a:p>
            <a:pPr>
              <a:lnSpc>
                <a:spcPct val="90000"/>
              </a:lnSpc>
            </a:pPr>
            <a:r>
              <a:rPr lang="en-GB" sz="2400">
                <a:latin typeface="Comic Sans MS" pitchFamily="66" charset="0"/>
              </a:rPr>
              <a:t>Close the interview  by giving an indication about next steps</a:t>
            </a:r>
          </a:p>
        </p:txBody>
      </p:sp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533400" y="762000"/>
            <a:ext cx="70866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sz="3200"/>
              <a:t>Selection techniques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533400" y="1524000"/>
            <a:ext cx="807720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sz="2800" u="sng"/>
              <a:t>The Selection Interview </a:t>
            </a:r>
            <a:r>
              <a:rPr lang="en-GB" u="sng"/>
              <a:t>– Structure</a:t>
            </a:r>
            <a:endParaRPr lang="en-GB" b="1" u="sng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0"/>
          </a:xfrm>
        </p:spPr>
        <p:txBody>
          <a:bodyPr/>
          <a:lstStyle/>
          <a:p>
            <a:pPr>
              <a:buFontTx/>
              <a:buNone/>
            </a:pPr>
            <a:r>
              <a:rPr lang="en-GB" sz="2400">
                <a:latin typeface="Comic Sans MS" pitchFamily="66" charset="0"/>
              </a:rPr>
              <a:t>Strategies:</a:t>
            </a:r>
          </a:p>
          <a:p>
            <a:r>
              <a:rPr lang="en-GB" sz="2400">
                <a:latin typeface="Comic Sans MS" pitchFamily="66" charset="0"/>
              </a:rPr>
              <a:t>Situational or Behavioural interviewing</a:t>
            </a:r>
          </a:p>
          <a:p>
            <a:pPr>
              <a:buFontTx/>
              <a:buNone/>
            </a:pPr>
            <a:r>
              <a:rPr lang="en-GB" sz="2400">
                <a:latin typeface="Comic Sans MS" pitchFamily="66" charset="0"/>
              </a:rPr>
              <a:t>Questions</a:t>
            </a:r>
          </a:p>
          <a:p>
            <a:r>
              <a:rPr lang="en-GB" sz="2400">
                <a:latin typeface="Comic Sans MS" pitchFamily="66" charset="0"/>
              </a:rPr>
              <a:t>Easy, relaxing questions (cliched  or personal questions)</a:t>
            </a:r>
          </a:p>
          <a:p>
            <a:r>
              <a:rPr lang="en-GB" sz="2400">
                <a:latin typeface="Comic Sans MS" pitchFamily="66" charset="0"/>
              </a:rPr>
              <a:t>Open or closed questions</a:t>
            </a:r>
          </a:p>
          <a:p>
            <a:r>
              <a:rPr lang="en-GB" sz="2400">
                <a:latin typeface="Comic Sans MS" pitchFamily="66" charset="0"/>
              </a:rPr>
              <a:t>Leading or multiple questions</a:t>
            </a:r>
          </a:p>
          <a:p>
            <a:r>
              <a:rPr lang="en-GB" sz="2400">
                <a:latin typeface="Comic Sans MS" pitchFamily="66" charset="0"/>
              </a:rPr>
              <a:t>Probing</a:t>
            </a:r>
          </a:p>
          <a:p>
            <a:endParaRPr lang="en-GB" sz="2400">
              <a:latin typeface="Comic Sans MS" pitchFamily="66" charset="0"/>
            </a:endParaRPr>
          </a:p>
        </p:txBody>
      </p:sp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533400" y="762000"/>
            <a:ext cx="70866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sz="3200"/>
              <a:t>Selection techniques</a:t>
            </a: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533400" y="1524000"/>
            <a:ext cx="807720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sz="2800" u="sng"/>
              <a:t>The Selection Interview </a:t>
            </a:r>
            <a:r>
              <a:rPr lang="en-GB" u="sng"/>
              <a:t>– Questioning Techniques</a:t>
            </a:r>
            <a:endParaRPr lang="en-GB" b="1" u="sng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685800" y="762000"/>
            <a:ext cx="76200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3200"/>
              <a:t>Evaluation of recruitment and selection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685800" y="2590800"/>
            <a:ext cx="777240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/>
            <a:r>
              <a:rPr lang="en-GB" sz="2800"/>
              <a:t>Consider how you could effectively evaluate the recruitment and selection process.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609600" y="2209800"/>
            <a:ext cx="80010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Define the employment terms and conditions (inc. salary level/grade)</a:t>
            </a:r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1752600" y="2895600"/>
            <a:ext cx="54102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 b="1">
                <a:latin typeface="Arial" charset="0"/>
              </a:rPr>
              <a:t>Is the new job/replacement authorised?</a:t>
            </a:r>
          </a:p>
        </p:txBody>
      </p:sp>
      <p:sp>
        <p:nvSpPr>
          <p:cNvPr id="85006" name="Rectangle 14"/>
          <p:cNvSpPr>
            <a:spLocks noChangeArrowheads="1"/>
          </p:cNvSpPr>
          <p:nvPr/>
        </p:nvSpPr>
        <p:spPr bwMode="auto">
          <a:xfrm>
            <a:off x="1905000" y="3962400"/>
            <a:ext cx="5218113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defTabSz="762000"/>
            <a:r>
              <a:rPr lang="en-GB" sz="2000" b="1">
                <a:latin typeface="Arial" charset="0"/>
              </a:rPr>
              <a:t>Who are the target groups of candidates?</a:t>
            </a:r>
          </a:p>
        </p:txBody>
      </p:sp>
      <p:sp>
        <p:nvSpPr>
          <p:cNvPr id="85007" name="Line 15"/>
          <p:cNvSpPr>
            <a:spLocks noChangeShapeType="1"/>
          </p:cNvSpPr>
          <p:nvPr/>
        </p:nvSpPr>
        <p:spPr bwMode="auto">
          <a:xfrm>
            <a:off x="4267200" y="2667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5008" name="Text Box 16"/>
          <p:cNvSpPr txBox="1">
            <a:spLocks noChangeArrowheads="1"/>
          </p:cNvSpPr>
          <p:nvPr/>
        </p:nvSpPr>
        <p:spPr bwMode="auto">
          <a:xfrm>
            <a:off x="2209800" y="3429000"/>
            <a:ext cx="45720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1800" b="1" i="1">
                <a:latin typeface="Arial" charset="0"/>
              </a:rPr>
              <a:t>Yes - by CEO or senior manager</a:t>
            </a:r>
          </a:p>
        </p:txBody>
      </p:sp>
      <p:sp>
        <p:nvSpPr>
          <p:cNvPr id="85009" name="Line 17"/>
          <p:cNvSpPr>
            <a:spLocks noChangeShapeType="1"/>
          </p:cNvSpPr>
          <p:nvPr/>
        </p:nvSpPr>
        <p:spPr bwMode="auto">
          <a:xfrm>
            <a:off x="4267200" y="3733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5010" name="Text Box 18"/>
          <p:cNvSpPr txBox="1">
            <a:spLocks noChangeArrowheads="1"/>
          </p:cNvSpPr>
          <p:nvPr/>
        </p:nvSpPr>
        <p:spPr bwMode="auto">
          <a:xfrm>
            <a:off x="2362200" y="4876800"/>
            <a:ext cx="10668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Internal</a:t>
            </a:r>
          </a:p>
        </p:txBody>
      </p:sp>
      <p:sp>
        <p:nvSpPr>
          <p:cNvPr id="85011" name="Text Box 19"/>
          <p:cNvSpPr txBox="1">
            <a:spLocks noChangeArrowheads="1"/>
          </p:cNvSpPr>
          <p:nvPr/>
        </p:nvSpPr>
        <p:spPr bwMode="auto">
          <a:xfrm>
            <a:off x="5181600" y="4876800"/>
            <a:ext cx="13716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External</a:t>
            </a:r>
          </a:p>
        </p:txBody>
      </p:sp>
      <p:sp>
        <p:nvSpPr>
          <p:cNvPr id="85012" name="Line 20"/>
          <p:cNvSpPr>
            <a:spLocks noChangeShapeType="1"/>
          </p:cNvSpPr>
          <p:nvPr/>
        </p:nvSpPr>
        <p:spPr bwMode="auto">
          <a:xfrm flipH="1">
            <a:off x="2971800" y="4419600"/>
            <a:ext cx="1219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5013" name="Line 21"/>
          <p:cNvSpPr>
            <a:spLocks noChangeShapeType="1"/>
          </p:cNvSpPr>
          <p:nvPr/>
        </p:nvSpPr>
        <p:spPr bwMode="auto">
          <a:xfrm>
            <a:off x="4800600" y="44196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5014" name="Text Box 22"/>
          <p:cNvSpPr txBox="1">
            <a:spLocks noChangeArrowheads="1"/>
          </p:cNvSpPr>
          <p:nvPr/>
        </p:nvSpPr>
        <p:spPr bwMode="auto">
          <a:xfrm>
            <a:off x="533400" y="685800"/>
            <a:ext cx="78486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sz="3200" b="1">
                <a:latin typeface="Arial" charset="0"/>
              </a:rPr>
              <a:t>The Recruitment and Selection Process</a:t>
            </a:r>
            <a:endParaRPr lang="en-US" sz="3200" b="1">
              <a:latin typeface="Arial" charset="0"/>
            </a:endParaRPr>
          </a:p>
        </p:txBody>
      </p:sp>
      <p:sp>
        <p:nvSpPr>
          <p:cNvPr id="85015" name="Text Box 23"/>
          <p:cNvSpPr txBox="1">
            <a:spLocks noChangeArrowheads="1"/>
          </p:cNvSpPr>
          <p:nvPr/>
        </p:nvSpPr>
        <p:spPr bwMode="auto">
          <a:xfrm>
            <a:off x="609600" y="1447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b="1" u="sng">
                <a:latin typeface="Arial" charset="0"/>
              </a:rPr>
              <a:t>Stage 1 Recruitment</a:t>
            </a:r>
            <a:endParaRPr lang="en-GB">
              <a:latin typeface="Arial" charset="0"/>
            </a:endParaRPr>
          </a:p>
        </p:txBody>
      </p:sp>
      <p:sp>
        <p:nvSpPr>
          <p:cNvPr id="85017" name="Text Box 25"/>
          <p:cNvSpPr txBox="1">
            <a:spLocks noChangeArrowheads="1"/>
          </p:cNvSpPr>
          <p:nvPr/>
        </p:nvSpPr>
        <p:spPr bwMode="auto">
          <a:xfrm>
            <a:off x="3962400" y="5486400"/>
            <a:ext cx="4191000" cy="714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Consider alternative methods of attracting a field of candidates</a:t>
            </a:r>
          </a:p>
        </p:txBody>
      </p:sp>
      <p:sp>
        <p:nvSpPr>
          <p:cNvPr id="85018" name="Line 26"/>
          <p:cNvSpPr>
            <a:spLocks noChangeShapeType="1"/>
          </p:cNvSpPr>
          <p:nvPr/>
        </p:nvSpPr>
        <p:spPr bwMode="auto">
          <a:xfrm>
            <a:off x="5867400" y="5257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5019" name="Line 27"/>
          <p:cNvSpPr>
            <a:spLocks noChangeShapeType="1"/>
          </p:cNvSpPr>
          <p:nvPr/>
        </p:nvSpPr>
        <p:spPr bwMode="auto">
          <a:xfrm>
            <a:off x="2895600" y="53340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4" grpId="0" animBg="1" autoUpdateAnimBg="0"/>
      <p:bldP spid="85005" grpId="0" animBg="1" autoUpdateAnimBg="0"/>
      <p:bldP spid="85006" grpId="0" animBg="1" autoUpdateAnimBg="0"/>
      <p:bldP spid="85007" grpId="0" animBg="1"/>
      <p:bldP spid="85008" grpId="0" autoUpdateAnimBg="0"/>
      <p:bldP spid="85009" grpId="0" animBg="1"/>
      <p:bldP spid="85010" grpId="0" animBg="1" autoUpdateAnimBg="0"/>
      <p:bldP spid="85011" grpId="0" animBg="1" autoUpdateAnimBg="0"/>
      <p:bldP spid="85012" grpId="0" animBg="1"/>
      <p:bldP spid="85013" grpId="0" animBg="1"/>
      <p:bldP spid="85017" grpId="0" animBg="1" autoUpdateAnimBg="0"/>
      <p:bldP spid="85018" grpId="0" animBg="1"/>
      <p:bldP spid="850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533400" y="457200"/>
            <a:ext cx="78486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sz="3200" b="1">
                <a:latin typeface="Arial" charset="0"/>
              </a:rPr>
              <a:t>The Recruitment and Selection Process</a:t>
            </a:r>
            <a:endParaRPr lang="en-US" sz="3200" b="1">
              <a:latin typeface="Arial" charset="0"/>
            </a:endParaRPr>
          </a:p>
        </p:txBody>
      </p:sp>
      <p:sp>
        <p:nvSpPr>
          <p:cNvPr id="86025" name="Text Box 9"/>
          <p:cNvSpPr txBox="1">
            <a:spLocks noChangeArrowheads="1"/>
          </p:cNvSpPr>
          <p:nvPr/>
        </p:nvSpPr>
        <p:spPr bwMode="auto">
          <a:xfrm>
            <a:off x="609600" y="12192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b="1" u="sng">
                <a:latin typeface="Arial" charset="0"/>
              </a:rPr>
              <a:t>Stage 1 Recruitment</a:t>
            </a:r>
            <a:endParaRPr lang="en-GB">
              <a:latin typeface="Arial" charset="0"/>
            </a:endParaRPr>
          </a:p>
        </p:txBody>
      </p:sp>
      <p:sp>
        <p:nvSpPr>
          <p:cNvPr id="86027" name="Text Box 11"/>
          <p:cNvSpPr txBox="1">
            <a:spLocks noChangeArrowheads="1"/>
          </p:cNvSpPr>
          <p:nvPr/>
        </p:nvSpPr>
        <p:spPr bwMode="auto">
          <a:xfrm>
            <a:off x="2667000" y="4267200"/>
            <a:ext cx="39624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Log all enquiries and applications</a:t>
            </a:r>
          </a:p>
        </p:txBody>
      </p:sp>
      <p:sp>
        <p:nvSpPr>
          <p:cNvPr id="86028" name="Text Box 12"/>
          <p:cNvSpPr txBox="1">
            <a:spLocks noChangeArrowheads="1"/>
          </p:cNvSpPr>
          <p:nvPr/>
        </p:nvSpPr>
        <p:spPr bwMode="auto">
          <a:xfrm>
            <a:off x="1143000" y="2971800"/>
            <a:ext cx="7010400" cy="866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Decide with HR how the vacancy will be advertised</a:t>
            </a:r>
          </a:p>
          <a:p>
            <a:pPr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Draft the job advertisement and agree</a:t>
            </a:r>
          </a:p>
        </p:txBody>
      </p:sp>
      <p:sp>
        <p:nvSpPr>
          <p:cNvPr id="86029" name="Line 13"/>
          <p:cNvSpPr>
            <a:spLocks noChangeShapeType="1"/>
          </p:cNvSpPr>
          <p:nvPr/>
        </p:nvSpPr>
        <p:spPr bwMode="auto">
          <a:xfrm>
            <a:off x="2286000" y="1981200"/>
            <a:ext cx="16002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6030" name="Line 14"/>
          <p:cNvSpPr>
            <a:spLocks noChangeShapeType="1"/>
          </p:cNvSpPr>
          <p:nvPr/>
        </p:nvSpPr>
        <p:spPr bwMode="auto">
          <a:xfrm flipH="1">
            <a:off x="5105400" y="1905000"/>
            <a:ext cx="1676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6031" name="Line 15"/>
          <p:cNvSpPr>
            <a:spLocks noChangeShapeType="1"/>
          </p:cNvSpPr>
          <p:nvPr/>
        </p:nvSpPr>
        <p:spPr bwMode="auto">
          <a:xfrm>
            <a:off x="4495800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6032" name="Text Box 16"/>
          <p:cNvSpPr txBox="1">
            <a:spLocks noChangeArrowheads="1"/>
          </p:cNvSpPr>
          <p:nvPr/>
        </p:nvSpPr>
        <p:spPr bwMode="auto">
          <a:xfrm>
            <a:off x="1371600" y="5181600"/>
            <a:ext cx="6477000" cy="1019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Organise selection programme - who will be involved in shortlisting, testing and interviewing?, dates, interview briefing etc.</a:t>
            </a:r>
          </a:p>
        </p:txBody>
      </p:sp>
      <p:sp>
        <p:nvSpPr>
          <p:cNvPr id="86033" name="Line 17"/>
          <p:cNvSpPr>
            <a:spLocks noChangeShapeType="1"/>
          </p:cNvSpPr>
          <p:nvPr/>
        </p:nvSpPr>
        <p:spPr bwMode="auto">
          <a:xfrm>
            <a:off x="4495800" y="4648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7" grpId="0" animBg="1" autoUpdateAnimBg="0"/>
      <p:bldP spid="86028" grpId="0" animBg="1" autoUpdateAnimBg="0"/>
      <p:bldP spid="86029" grpId="0" animBg="1"/>
      <p:bldP spid="86030" grpId="0" animBg="1"/>
      <p:bldP spid="86031" grpId="0" animBg="1"/>
      <p:bldP spid="86032" grpId="0" animBg="1" autoUpdateAnimBg="0"/>
      <p:bldP spid="860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533400" y="685800"/>
            <a:ext cx="78486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sz="3200" b="1">
                <a:latin typeface="Arial" charset="0"/>
              </a:rPr>
              <a:t>The Recruitment and Selection Process</a:t>
            </a:r>
            <a:endParaRPr lang="en-US" sz="3200" b="1">
              <a:latin typeface="Arial" charset="0"/>
            </a:endParaRPr>
          </a:p>
        </p:txBody>
      </p:sp>
      <p:sp>
        <p:nvSpPr>
          <p:cNvPr id="72721" name="Text Box 17"/>
          <p:cNvSpPr txBox="1">
            <a:spLocks noChangeArrowheads="1"/>
          </p:cNvSpPr>
          <p:nvPr/>
        </p:nvSpPr>
        <p:spPr bwMode="auto">
          <a:xfrm>
            <a:off x="685800" y="16764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b="1" u="sng">
                <a:solidFill>
                  <a:schemeClr val="tx2"/>
                </a:solidFill>
                <a:latin typeface="Arial" charset="0"/>
              </a:rPr>
              <a:t>Stage 2 Selection</a:t>
            </a:r>
            <a:endParaRPr lang="en-GB" u="sng">
              <a:latin typeface="Arial" charset="0"/>
            </a:endParaRPr>
          </a:p>
        </p:txBody>
      </p:sp>
      <p:sp>
        <p:nvSpPr>
          <p:cNvPr id="72722" name="Text Box 18"/>
          <p:cNvSpPr txBox="1">
            <a:spLocks noChangeArrowheads="1"/>
          </p:cNvSpPr>
          <p:nvPr/>
        </p:nvSpPr>
        <p:spPr bwMode="auto">
          <a:xfrm>
            <a:off x="1371600" y="2667000"/>
            <a:ext cx="66294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solidFill>
                  <a:schemeClr val="tx2"/>
                </a:solidFill>
                <a:latin typeface="Arial" charset="0"/>
              </a:rPr>
              <a:t>Shortlist applicants against person specification</a:t>
            </a:r>
            <a:endParaRPr lang="en-GB" sz="2000">
              <a:latin typeface="Arial" charset="0"/>
            </a:endParaRPr>
          </a:p>
        </p:txBody>
      </p:sp>
      <p:sp>
        <p:nvSpPr>
          <p:cNvPr id="72724" name="Text Box 20"/>
          <p:cNvSpPr txBox="1">
            <a:spLocks noChangeArrowheads="1"/>
          </p:cNvSpPr>
          <p:nvPr/>
        </p:nvSpPr>
        <p:spPr bwMode="auto">
          <a:xfrm>
            <a:off x="2743200" y="3581400"/>
            <a:ext cx="12192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solidFill>
                  <a:schemeClr val="tx2"/>
                </a:solidFill>
                <a:latin typeface="Arial" charset="0"/>
              </a:rPr>
              <a:t>Possible</a:t>
            </a:r>
            <a:endParaRPr lang="en-GB" sz="2000">
              <a:latin typeface="Arial" charset="0"/>
            </a:endParaRPr>
          </a:p>
        </p:txBody>
      </p:sp>
      <p:sp>
        <p:nvSpPr>
          <p:cNvPr id="72725" name="Text Box 21"/>
          <p:cNvSpPr txBox="1">
            <a:spLocks noChangeArrowheads="1"/>
          </p:cNvSpPr>
          <p:nvPr/>
        </p:nvSpPr>
        <p:spPr bwMode="auto">
          <a:xfrm>
            <a:off x="5791200" y="3581400"/>
            <a:ext cx="14478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solidFill>
                  <a:schemeClr val="tx2"/>
                </a:solidFill>
                <a:latin typeface="Arial" charset="0"/>
              </a:rPr>
              <a:t>Unsuitable</a:t>
            </a:r>
            <a:endParaRPr lang="en-GB" sz="2000">
              <a:latin typeface="Arial" charset="0"/>
            </a:endParaRPr>
          </a:p>
        </p:txBody>
      </p:sp>
      <p:sp>
        <p:nvSpPr>
          <p:cNvPr id="72727" name="Line 23"/>
          <p:cNvSpPr>
            <a:spLocks noChangeShapeType="1"/>
          </p:cNvSpPr>
          <p:nvPr/>
        </p:nvSpPr>
        <p:spPr bwMode="auto">
          <a:xfrm flipH="1">
            <a:off x="3352800" y="3124200"/>
            <a:ext cx="1219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2728" name="Line 24"/>
          <p:cNvSpPr>
            <a:spLocks noChangeShapeType="1"/>
          </p:cNvSpPr>
          <p:nvPr/>
        </p:nvSpPr>
        <p:spPr bwMode="auto">
          <a:xfrm>
            <a:off x="5029200" y="3124200"/>
            <a:ext cx="1447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2737" name="Line 33"/>
          <p:cNvSpPr>
            <a:spLocks noChangeShapeType="1"/>
          </p:cNvSpPr>
          <p:nvPr/>
        </p:nvSpPr>
        <p:spPr bwMode="auto">
          <a:xfrm>
            <a:off x="7239000" y="3810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7772400" y="3429000"/>
            <a:ext cx="1371600" cy="1295400"/>
            <a:chOff x="4896" y="2160"/>
            <a:chExt cx="864" cy="816"/>
          </a:xfrm>
        </p:grpSpPr>
        <p:sp>
          <p:nvSpPr>
            <p:cNvPr id="72734" name="AutoShape 30"/>
            <p:cNvSpPr>
              <a:spLocks noChangeArrowheads="1"/>
            </p:cNvSpPr>
            <p:nvPr/>
          </p:nvSpPr>
          <p:spPr bwMode="auto">
            <a:xfrm>
              <a:off x="4896" y="2160"/>
              <a:ext cx="864" cy="816"/>
            </a:xfrm>
            <a:prstGeom prst="flowChartDecision">
              <a:avLst/>
            </a:prstGeom>
            <a:solidFill>
              <a:srgbClr val="FF66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2733" name="Text Box 29"/>
            <p:cNvSpPr txBox="1">
              <a:spLocks noChangeArrowheads="1"/>
            </p:cNvSpPr>
            <p:nvPr/>
          </p:nvSpPr>
          <p:spPr bwMode="auto">
            <a:xfrm>
              <a:off x="5088" y="2448"/>
              <a:ext cx="67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defTabSz="762000">
                <a:spcBef>
                  <a:spcPct val="50000"/>
                </a:spcBef>
              </a:pPr>
              <a:r>
                <a:rPr lang="en-GB" sz="2000">
                  <a:solidFill>
                    <a:schemeClr val="tx2"/>
                  </a:solidFill>
                  <a:latin typeface="Arial" charset="0"/>
                </a:rPr>
                <a:t>Reject</a:t>
              </a:r>
              <a:endParaRPr lang="en-GB" sz="2000">
                <a:latin typeface="Arial" charset="0"/>
              </a:endParaRPr>
            </a:p>
          </p:txBody>
        </p:sp>
      </p:grpSp>
      <p:sp>
        <p:nvSpPr>
          <p:cNvPr id="72738" name="Text Box 34"/>
          <p:cNvSpPr txBox="1">
            <a:spLocks noChangeArrowheads="1"/>
          </p:cNvSpPr>
          <p:nvPr/>
        </p:nvSpPr>
        <p:spPr bwMode="auto">
          <a:xfrm>
            <a:off x="4419600" y="5181600"/>
            <a:ext cx="25908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solidFill>
                  <a:schemeClr val="tx2"/>
                </a:solidFill>
                <a:latin typeface="Arial" charset="0"/>
              </a:rPr>
              <a:t>Test (if appropriate)</a:t>
            </a:r>
            <a:endParaRPr lang="en-GB" sz="2000">
              <a:latin typeface="Arial" charset="0"/>
            </a:endParaRPr>
          </a:p>
        </p:txBody>
      </p:sp>
      <p:sp>
        <p:nvSpPr>
          <p:cNvPr id="72739" name="Text Box 35"/>
          <p:cNvSpPr txBox="1">
            <a:spLocks noChangeArrowheads="1"/>
          </p:cNvSpPr>
          <p:nvPr/>
        </p:nvSpPr>
        <p:spPr bwMode="auto">
          <a:xfrm>
            <a:off x="2057400" y="5715000"/>
            <a:ext cx="175260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b="1">
                <a:solidFill>
                  <a:schemeClr val="tx2"/>
                </a:solidFill>
                <a:latin typeface="Arial" charset="0"/>
              </a:rPr>
              <a:t>Interview</a:t>
            </a:r>
            <a:endParaRPr lang="en-GB" b="1">
              <a:latin typeface="Arial" charset="0"/>
            </a:endParaRPr>
          </a:p>
        </p:txBody>
      </p:sp>
      <p:sp>
        <p:nvSpPr>
          <p:cNvPr id="72741" name="Text Box 37"/>
          <p:cNvSpPr txBox="1">
            <a:spLocks noChangeArrowheads="1"/>
          </p:cNvSpPr>
          <p:nvPr/>
        </p:nvSpPr>
        <p:spPr bwMode="auto">
          <a:xfrm>
            <a:off x="838200" y="4343400"/>
            <a:ext cx="64770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solidFill>
                  <a:schemeClr val="tx2"/>
                </a:solidFill>
                <a:latin typeface="Arial" charset="0"/>
              </a:rPr>
              <a:t>Make reception arrangements and invite candidates to:</a:t>
            </a:r>
            <a:endParaRPr lang="en-GB" sz="2000">
              <a:latin typeface="Arial" charset="0"/>
            </a:endParaRPr>
          </a:p>
        </p:txBody>
      </p:sp>
      <p:sp>
        <p:nvSpPr>
          <p:cNvPr id="72742" name="Line 38"/>
          <p:cNvSpPr>
            <a:spLocks noChangeShapeType="1"/>
          </p:cNvSpPr>
          <p:nvPr/>
        </p:nvSpPr>
        <p:spPr bwMode="auto">
          <a:xfrm>
            <a:off x="3276600" y="3962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2743" name="Line 39"/>
          <p:cNvSpPr>
            <a:spLocks noChangeShapeType="1"/>
          </p:cNvSpPr>
          <p:nvPr/>
        </p:nvSpPr>
        <p:spPr bwMode="auto">
          <a:xfrm>
            <a:off x="3276600" y="4800600"/>
            <a:ext cx="2438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2744" name="Line 40"/>
          <p:cNvSpPr>
            <a:spLocks noChangeShapeType="1"/>
          </p:cNvSpPr>
          <p:nvPr/>
        </p:nvSpPr>
        <p:spPr bwMode="auto">
          <a:xfrm flipH="1">
            <a:off x="3810000" y="5562600"/>
            <a:ext cx="1828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2745" name="Line 41"/>
          <p:cNvSpPr>
            <a:spLocks noChangeShapeType="1"/>
          </p:cNvSpPr>
          <p:nvPr/>
        </p:nvSpPr>
        <p:spPr bwMode="auto">
          <a:xfrm flipH="1">
            <a:off x="2971800" y="4800600"/>
            <a:ext cx="304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22" grpId="0" animBg="1" autoUpdateAnimBg="0"/>
      <p:bldP spid="72724" grpId="0" animBg="1" autoUpdateAnimBg="0"/>
      <p:bldP spid="72725" grpId="0" animBg="1" autoUpdateAnimBg="0"/>
      <p:bldP spid="72727" grpId="0" animBg="1"/>
      <p:bldP spid="72728" grpId="0" animBg="1"/>
      <p:bldP spid="72737" grpId="0" animBg="1"/>
      <p:bldP spid="72738" grpId="0" animBg="1" autoUpdateAnimBg="0"/>
      <p:bldP spid="72739" grpId="0" animBg="1" autoUpdateAnimBg="0"/>
      <p:bldP spid="72741" grpId="0" animBg="1" autoUpdateAnimBg="0"/>
      <p:bldP spid="72742" grpId="0" animBg="1"/>
      <p:bldP spid="72743" grpId="0" animBg="1"/>
      <p:bldP spid="72744" grpId="0" animBg="1"/>
      <p:bldP spid="727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685800" y="2286000"/>
            <a:ext cx="7848600" cy="714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Review selection data (interview notes, test results, qualifications, references etc.) and assess against person specification</a:t>
            </a:r>
          </a:p>
        </p:txBody>
      </p:sp>
      <p:sp>
        <p:nvSpPr>
          <p:cNvPr id="87052" name="Text Box 12"/>
          <p:cNvSpPr txBox="1">
            <a:spLocks noChangeArrowheads="1"/>
          </p:cNvSpPr>
          <p:nvPr/>
        </p:nvSpPr>
        <p:spPr bwMode="auto">
          <a:xfrm>
            <a:off x="533400" y="685800"/>
            <a:ext cx="78486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sz="3200" b="1">
                <a:latin typeface="Arial" charset="0"/>
              </a:rPr>
              <a:t>The Recruitment and Selection Process</a:t>
            </a:r>
            <a:endParaRPr lang="en-US" sz="3200" b="1">
              <a:latin typeface="Arial" charset="0"/>
            </a:endParaRPr>
          </a:p>
        </p:txBody>
      </p:sp>
      <p:sp>
        <p:nvSpPr>
          <p:cNvPr id="87053" name="Text Box 13"/>
          <p:cNvSpPr txBox="1">
            <a:spLocks noChangeArrowheads="1"/>
          </p:cNvSpPr>
          <p:nvPr/>
        </p:nvSpPr>
        <p:spPr bwMode="auto">
          <a:xfrm>
            <a:off x="533400" y="1447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b="1" u="sng">
                <a:latin typeface="Arial" charset="0"/>
              </a:rPr>
              <a:t>Stage 2 Selection</a:t>
            </a:r>
            <a:endParaRPr lang="en-GB" u="sng">
              <a:latin typeface="Arial" charset="0"/>
            </a:endParaRPr>
          </a:p>
        </p:txBody>
      </p:sp>
      <p:sp>
        <p:nvSpPr>
          <p:cNvPr id="87054" name="Text Box 14"/>
          <p:cNvSpPr txBox="1">
            <a:spLocks noChangeArrowheads="1"/>
          </p:cNvSpPr>
          <p:nvPr/>
        </p:nvSpPr>
        <p:spPr bwMode="auto">
          <a:xfrm>
            <a:off x="1295400" y="4495800"/>
            <a:ext cx="38862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Make offer (subject to medical)</a:t>
            </a:r>
          </a:p>
        </p:txBody>
      </p:sp>
      <p:sp>
        <p:nvSpPr>
          <p:cNvPr id="87055" name="Text Box 15"/>
          <p:cNvSpPr txBox="1">
            <a:spLocks noChangeArrowheads="1"/>
          </p:cNvSpPr>
          <p:nvPr/>
        </p:nvSpPr>
        <p:spPr bwMode="auto">
          <a:xfrm>
            <a:off x="685800" y="3276600"/>
            <a:ext cx="44958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Select and rank suitable candidates</a:t>
            </a:r>
          </a:p>
        </p:txBody>
      </p:sp>
      <p:sp>
        <p:nvSpPr>
          <p:cNvPr id="87056" name="Text Box 16"/>
          <p:cNvSpPr txBox="1">
            <a:spLocks noChangeArrowheads="1"/>
          </p:cNvSpPr>
          <p:nvPr/>
        </p:nvSpPr>
        <p:spPr bwMode="auto">
          <a:xfrm>
            <a:off x="5638800" y="3276600"/>
            <a:ext cx="14478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Unsuitable</a:t>
            </a:r>
          </a:p>
        </p:txBody>
      </p:sp>
      <p:sp>
        <p:nvSpPr>
          <p:cNvPr id="87057" name="Line 17"/>
          <p:cNvSpPr>
            <a:spLocks noChangeShapeType="1"/>
          </p:cNvSpPr>
          <p:nvPr/>
        </p:nvSpPr>
        <p:spPr bwMode="auto">
          <a:xfrm flipH="1">
            <a:off x="3200400" y="3048000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7058" name="Line 18"/>
          <p:cNvSpPr>
            <a:spLocks noChangeShapeType="1"/>
          </p:cNvSpPr>
          <p:nvPr/>
        </p:nvSpPr>
        <p:spPr bwMode="auto">
          <a:xfrm>
            <a:off x="4876800" y="3048000"/>
            <a:ext cx="1447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7060" name="Line 20"/>
          <p:cNvSpPr>
            <a:spLocks noChangeShapeType="1"/>
          </p:cNvSpPr>
          <p:nvPr/>
        </p:nvSpPr>
        <p:spPr bwMode="auto">
          <a:xfrm>
            <a:off x="7086600" y="35052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7620000" y="3124200"/>
            <a:ext cx="1371600" cy="1295400"/>
            <a:chOff x="4800" y="1968"/>
            <a:chExt cx="864" cy="816"/>
          </a:xfrm>
        </p:grpSpPr>
        <p:sp>
          <p:nvSpPr>
            <p:cNvPr id="87059" name="AutoShape 19"/>
            <p:cNvSpPr>
              <a:spLocks noChangeArrowheads="1"/>
            </p:cNvSpPr>
            <p:nvPr/>
          </p:nvSpPr>
          <p:spPr bwMode="auto">
            <a:xfrm>
              <a:off x="4800" y="1968"/>
              <a:ext cx="864" cy="816"/>
            </a:xfrm>
            <a:prstGeom prst="flowChartDecision">
              <a:avLst/>
            </a:prstGeom>
            <a:solidFill>
              <a:srgbClr val="FF66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7061" name="Text Box 21"/>
            <p:cNvSpPr txBox="1">
              <a:spLocks noChangeArrowheads="1"/>
            </p:cNvSpPr>
            <p:nvPr/>
          </p:nvSpPr>
          <p:spPr bwMode="auto">
            <a:xfrm>
              <a:off x="4992" y="2256"/>
              <a:ext cx="67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defTabSz="762000">
                <a:spcBef>
                  <a:spcPct val="50000"/>
                </a:spcBef>
              </a:pPr>
              <a:r>
                <a:rPr lang="en-GB" sz="2000">
                  <a:latin typeface="Arial" charset="0"/>
                </a:rPr>
                <a:t>Reject</a:t>
              </a:r>
            </a:p>
          </p:txBody>
        </p:sp>
      </p:grpSp>
      <p:sp>
        <p:nvSpPr>
          <p:cNvPr id="87063" name="Text Box 23"/>
          <p:cNvSpPr txBox="1">
            <a:spLocks noChangeArrowheads="1"/>
          </p:cNvSpPr>
          <p:nvPr/>
        </p:nvSpPr>
        <p:spPr bwMode="auto">
          <a:xfrm>
            <a:off x="685800" y="3886200"/>
            <a:ext cx="57150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Confirm suitable references have been received</a:t>
            </a:r>
          </a:p>
        </p:txBody>
      </p:sp>
      <p:sp>
        <p:nvSpPr>
          <p:cNvPr id="87064" name="Line 24"/>
          <p:cNvSpPr>
            <a:spLocks noChangeShapeType="1"/>
          </p:cNvSpPr>
          <p:nvPr/>
        </p:nvSpPr>
        <p:spPr bwMode="auto">
          <a:xfrm>
            <a:off x="3200400" y="3657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7065" name="Line 25"/>
          <p:cNvSpPr>
            <a:spLocks noChangeShapeType="1"/>
          </p:cNvSpPr>
          <p:nvPr/>
        </p:nvSpPr>
        <p:spPr bwMode="auto">
          <a:xfrm>
            <a:off x="3200400" y="4267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7066" name="Text Box 26"/>
          <p:cNvSpPr txBox="1">
            <a:spLocks noChangeArrowheads="1"/>
          </p:cNvSpPr>
          <p:nvPr/>
        </p:nvSpPr>
        <p:spPr bwMode="auto">
          <a:xfrm>
            <a:off x="990600" y="5181600"/>
            <a:ext cx="12192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Suitable</a:t>
            </a:r>
          </a:p>
        </p:txBody>
      </p:sp>
      <p:sp>
        <p:nvSpPr>
          <p:cNvPr id="87067" name="Text Box 27"/>
          <p:cNvSpPr txBox="1">
            <a:spLocks noChangeArrowheads="1"/>
          </p:cNvSpPr>
          <p:nvPr/>
        </p:nvSpPr>
        <p:spPr bwMode="auto">
          <a:xfrm>
            <a:off x="4038600" y="5181600"/>
            <a:ext cx="14478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Unsuitable</a:t>
            </a:r>
          </a:p>
        </p:txBody>
      </p:sp>
      <p:sp>
        <p:nvSpPr>
          <p:cNvPr id="87068" name="Line 28"/>
          <p:cNvSpPr>
            <a:spLocks noChangeShapeType="1"/>
          </p:cNvSpPr>
          <p:nvPr/>
        </p:nvSpPr>
        <p:spPr bwMode="auto">
          <a:xfrm flipH="1">
            <a:off x="1600200" y="4876800"/>
            <a:ext cx="1295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7069" name="Line 29"/>
          <p:cNvSpPr>
            <a:spLocks noChangeShapeType="1"/>
          </p:cNvSpPr>
          <p:nvPr/>
        </p:nvSpPr>
        <p:spPr bwMode="auto">
          <a:xfrm>
            <a:off x="3276600" y="4876800"/>
            <a:ext cx="1447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7071" name="Line 31"/>
          <p:cNvSpPr>
            <a:spLocks noChangeShapeType="1"/>
          </p:cNvSpPr>
          <p:nvPr/>
        </p:nvSpPr>
        <p:spPr bwMode="auto">
          <a:xfrm>
            <a:off x="5486400" y="54102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6019800" y="4724400"/>
            <a:ext cx="1371600" cy="1295400"/>
            <a:chOff x="3792" y="2976"/>
            <a:chExt cx="864" cy="816"/>
          </a:xfrm>
        </p:grpSpPr>
        <p:sp>
          <p:nvSpPr>
            <p:cNvPr id="87070" name="AutoShape 30"/>
            <p:cNvSpPr>
              <a:spLocks noChangeArrowheads="1"/>
            </p:cNvSpPr>
            <p:nvPr/>
          </p:nvSpPr>
          <p:spPr bwMode="auto">
            <a:xfrm>
              <a:off x="3792" y="2976"/>
              <a:ext cx="864" cy="816"/>
            </a:xfrm>
            <a:prstGeom prst="flowChartDecision">
              <a:avLst/>
            </a:prstGeom>
            <a:solidFill>
              <a:srgbClr val="FF66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7072" name="Text Box 32"/>
            <p:cNvSpPr txBox="1">
              <a:spLocks noChangeArrowheads="1"/>
            </p:cNvSpPr>
            <p:nvPr/>
          </p:nvSpPr>
          <p:spPr bwMode="auto">
            <a:xfrm>
              <a:off x="3984" y="3264"/>
              <a:ext cx="67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defTabSz="762000">
                <a:spcBef>
                  <a:spcPct val="50000"/>
                </a:spcBef>
              </a:pPr>
              <a:r>
                <a:rPr lang="en-GB" sz="2000">
                  <a:latin typeface="Arial" charset="0"/>
                </a:rPr>
                <a:t>Reject</a:t>
              </a:r>
            </a:p>
          </p:txBody>
        </p:sp>
      </p:grpSp>
      <p:sp>
        <p:nvSpPr>
          <p:cNvPr id="87074" name="Line 34"/>
          <p:cNvSpPr>
            <a:spLocks noChangeShapeType="1"/>
          </p:cNvSpPr>
          <p:nvPr/>
        </p:nvSpPr>
        <p:spPr bwMode="auto">
          <a:xfrm>
            <a:off x="1600200" y="5638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7077" name="Line 37"/>
          <p:cNvSpPr>
            <a:spLocks noChangeShapeType="1"/>
          </p:cNvSpPr>
          <p:nvPr/>
        </p:nvSpPr>
        <p:spPr bwMode="auto">
          <a:xfrm>
            <a:off x="6400800" y="4114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animBg="1" autoUpdateAnimBg="0"/>
      <p:bldP spid="87054" grpId="0" animBg="1" autoUpdateAnimBg="0"/>
      <p:bldP spid="87055" grpId="0" animBg="1" autoUpdateAnimBg="0"/>
      <p:bldP spid="87056" grpId="0" animBg="1" autoUpdateAnimBg="0"/>
      <p:bldP spid="87057" grpId="0" animBg="1"/>
      <p:bldP spid="87058" grpId="0" animBg="1"/>
      <p:bldP spid="87060" grpId="0" animBg="1"/>
      <p:bldP spid="87063" grpId="0" animBg="1" autoUpdateAnimBg="0"/>
      <p:bldP spid="87064" grpId="0" animBg="1"/>
      <p:bldP spid="87065" grpId="0" animBg="1"/>
      <p:bldP spid="87066" grpId="0" animBg="1" autoUpdateAnimBg="0"/>
      <p:bldP spid="87067" grpId="0" animBg="1" autoUpdateAnimBg="0"/>
      <p:bldP spid="87068" grpId="0" animBg="1"/>
      <p:bldP spid="87069" grpId="0" animBg="1"/>
      <p:bldP spid="87071" grpId="0" animBg="1"/>
      <p:bldP spid="87074" grpId="0" animBg="1"/>
      <p:bldP spid="8707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838200" y="5562600"/>
            <a:ext cx="77724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sz="2000" b="1">
                <a:latin typeface="Arial" charset="0"/>
              </a:rPr>
              <a:t>Evaluate effectiveness of the recruitment and selection project</a:t>
            </a:r>
          </a:p>
        </p:txBody>
      </p:sp>
      <p:sp>
        <p:nvSpPr>
          <p:cNvPr id="88074" name="Text Box 10"/>
          <p:cNvSpPr txBox="1">
            <a:spLocks noChangeArrowheads="1"/>
          </p:cNvSpPr>
          <p:nvPr/>
        </p:nvSpPr>
        <p:spPr bwMode="auto">
          <a:xfrm>
            <a:off x="533400" y="685800"/>
            <a:ext cx="78486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sz="3200" b="1">
                <a:latin typeface="Arial" charset="0"/>
              </a:rPr>
              <a:t>The Recruitment and Selection Process</a:t>
            </a:r>
            <a:endParaRPr lang="en-US" sz="3200" b="1">
              <a:latin typeface="Arial" charset="0"/>
            </a:endParaRPr>
          </a:p>
        </p:txBody>
      </p:sp>
      <p:sp>
        <p:nvSpPr>
          <p:cNvPr id="88075" name="Text Box 11"/>
          <p:cNvSpPr txBox="1">
            <a:spLocks noChangeArrowheads="1"/>
          </p:cNvSpPr>
          <p:nvPr/>
        </p:nvSpPr>
        <p:spPr bwMode="auto">
          <a:xfrm>
            <a:off x="685800" y="1447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b="1" u="sng">
                <a:latin typeface="Arial" charset="0"/>
              </a:rPr>
              <a:t>Stage 2 Selection</a:t>
            </a:r>
            <a:endParaRPr lang="en-GB" u="sng">
              <a:latin typeface="Arial" charset="0"/>
            </a:endParaRPr>
          </a:p>
        </p:txBody>
      </p:sp>
      <p:sp>
        <p:nvSpPr>
          <p:cNvPr id="88076" name="Text Box 12"/>
          <p:cNvSpPr txBox="1">
            <a:spLocks noChangeArrowheads="1"/>
          </p:cNvSpPr>
          <p:nvPr/>
        </p:nvSpPr>
        <p:spPr bwMode="auto">
          <a:xfrm>
            <a:off x="3429000" y="2286000"/>
            <a:ext cx="19050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Confirm offer</a:t>
            </a:r>
          </a:p>
        </p:txBody>
      </p:sp>
      <p:sp>
        <p:nvSpPr>
          <p:cNvPr id="88077" name="Line 13"/>
          <p:cNvSpPr>
            <a:spLocks noChangeShapeType="1"/>
          </p:cNvSpPr>
          <p:nvPr/>
        </p:nvSpPr>
        <p:spPr bwMode="auto">
          <a:xfrm>
            <a:off x="4419600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8078" name="Text Box 14"/>
          <p:cNvSpPr txBox="1">
            <a:spLocks noChangeArrowheads="1"/>
          </p:cNvSpPr>
          <p:nvPr/>
        </p:nvSpPr>
        <p:spPr bwMode="auto">
          <a:xfrm>
            <a:off x="1143000" y="2819400"/>
            <a:ext cx="1600200" cy="714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Candidate accepts</a:t>
            </a:r>
          </a:p>
        </p:txBody>
      </p:sp>
      <p:sp>
        <p:nvSpPr>
          <p:cNvPr id="88079" name="Text Box 15"/>
          <p:cNvSpPr txBox="1">
            <a:spLocks noChangeArrowheads="1"/>
          </p:cNvSpPr>
          <p:nvPr/>
        </p:nvSpPr>
        <p:spPr bwMode="auto">
          <a:xfrm>
            <a:off x="6400800" y="2819400"/>
            <a:ext cx="1524000" cy="714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Candidate rejects</a:t>
            </a:r>
          </a:p>
        </p:txBody>
      </p:sp>
      <p:sp>
        <p:nvSpPr>
          <p:cNvPr id="88080" name="Line 16"/>
          <p:cNvSpPr>
            <a:spLocks noChangeShapeType="1"/>
          </p:cNvSpPr>
          <p:nvPr/>
        </p:nvSpPr>
        <p:spPr bwMode="auto">
          <a:xfrm flipH="1">
            <a:off x="2743200" y="2743200"/>
            <a:ext cx="1600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8081" name="Line 17"/>
          <p:cNvSpPr>
            <a:spLocks noChangeShapeType="1"/>
          </p:cNvSpPr>
          <p:nvPr/>
        </p:nvSpPr>
        <p:spPr bwMode="auto">
          <a:xfrm>
            <a:off x="4495800" y="2743200"/>
            <a:ext cx="1905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8082" name="Text Box 18"/>
          <p:cNvSpPr txBox="1">
            <a:spLocks noChangeArrowheads="1"/>
          </p:cNvSpPr>
          <p:nvPr/>
        </p:nvSpPr>
        <p:spPr bwMode="auto">
          <a:xfrm>
            <a:off x="838200" y="3733800"/>
            <a:ext cx="2362200" cy="714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Explain joining instructions</a:t>
            </a:r>
          </a:p>
        </p:txBody>
      </p:sp>
      <p:sp>
        <p:nvSpPr>
          <p:cNvPr id="88083" name="Text Box 19"/>
          <p:cNvSpPr txBox="1">
            <a:spLocks noChangeArrowheads="1"/>
          </p:cNvSpPr>
          <p:nvPr/>
        </p:nvSpPr>
        <p:spPr bwMode="auto">
          <a:xfrm>
            <a:off x="838200" y="4648200"/>
            <a:ext cx="2362200" cy="714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Make induction arrangements</a:t>
            </a:r>
          </a:p>
        </p:txBody>
      </p:sp>
      <p:sp>
        <p:nvSpPr>
          <p:cNvPr id="88084" name="Line 20"/>
          <p:cNvSpPr>
            <a:spLocks noChangeShapeType="1"/>
          </p:cNvSpPr>
          <p:nvPr/>
        </p:nvSpPr>
        <p:spPr bwMode="auto">
          <a:xfrm>
            <a:off x="1905000" y="3505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8085" name="Line 21"/>
          <p:cNvSpPr>
            <a:spLocks noChangeShapeType="1"/>
          </p:cNvSpPr>
          <p:nvPr/>
        </p:nvSpPr>
        <p:spPr bwMode="auto">
          <a:xfrm>
            <a:off x="1905000" y="4495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8086" name="Text Box 22"/>
          <p:cNvSpPr txBox="1">
            <a:spLocks noChangeArrowheads="1"/>
          </p:cNvSpPr>
          <p:nvPr/>
        </p:nvSpPr>
        <p:spPr bwMode="auto">
          <a:xfrm>
            <a:off x="4267200" y="3962400"/>
            <a:ext cx="1600200" cy="1019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>
                <a:latin typeface="Arial" charset="0"/>
              </a:rPr>
              <a:t>Call in reserve candidates</a:t>
            </a:r>
          </a:p>
        </p:txBody>
      </p:sp>
      <p:sp>
        <p:nvSpPr>
          <p:cNvPr id="88087" name="Text Box 23"/>
          <p:cNvSpPr txBox="1">
            <a:spLocks noChangeArrowheads="1"/>
          </p:cNvSpPr>
          <p:nvPr/>
        </p:nvSpPr>
        <p:spPr bwMode="auto">
          <a:xfrm>
            <a:off x="6172200" y="3962400"/>
            <a:ext cx="2514600" cy="1019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en-GB" sz="2000" i="1">
                <a:latin typeface="Arial" charset="0"/>
              </a:rPr>
              <a:t>Re-start the recruitment and selection procedure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5257800" y="3505200"/>
            <a:ext cx="2286000" cy="457200"/>
            <a:chOff x="3312" y="2208"/>
            <a:chExt cx="1440" cy="288"/>
          </a:xfrm>
        </p:grpSpPr>
        <p:sp>
          <p:nvSpPr>
            <p:cNvPr id="88088" name="Line 24"/>
            <p:cNvSpPr>
              <a:spLocks noChangeShapeType="1"/>
            </p:cNvSpPr>
            <p:nvPr/>
          </p:nvSpPr>
          <p:spPr bwMode="auto">
            <a:xfrm>
              <a:off x="3312" y="2304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8089" name="Line 25"/>
            <p:cNvSpPr>
              <a:spLocks noChangeShapeType="1"/>
            </p:cNvSpPr>
            <p:nvPr/>
          </p:nvSpPr>
          <p:spPr bwMode="auto">
            <a:xfrm>
              <a:off x="4464" y="2208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8090" name="Line 26"/>
            <p:cNvSpPr>
              <a:spLocks noChangeShapeType="1"/>
            </p:cNvSpPr>
            <p:nvPr/>
          </p:nvSpPr>
          <p:spPr bwMode="auto">
            <a:xfrm>
              <a:off x="3312" y="2304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8091" name="Line 27"/>
            <p:cNvSpPr>
              <a:spLocks noChangeShapeType="1"/>
            </p:cNvSpPr>
            <p:nvPr/>
          </p:nvSpPr>
          <p:spPr bwMode="auto">
            <a:xfrm>
              <a:off x="4752" y="2304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animBg="1" autoUpdateAnimBg="0"/>
      <p:bldP spid="88076" grpId="0" animBg="1" autoUpdateAnimBg="0"/>
      <p:bldP spid="88077" grpId="0" animBg="1"/>
      <p:bldP spid="88078" grpId="0" animBg="1" autoUpdateAnimBg="0"/>
      <p:bldP spid="88079" grpId="0" animBg="1" autoUpdateAnimBg="0"/>
      <p:bldP spid="88080" grpId="0" animBg="1"/>
      <p:bldP spid="88081" grpId="0" animBg="1"/>
      <p:bldP spid="88082" grpId="0" animBg="1" autoUpdateAnimBg="0"/>
      <p:bldP spid="88083" grpId="0" animBg="1" autoUpdateAnimBg="0"/>
      <p:bldP spid="88084" grpId="0" animBg="1"/>
      <p:bldP spid="88085" grpId="0" animBg="1"/>
      <p:bldP spid="88086" grpId="0" animBg="1" autoUpdateAnimBg="0"/>
      <p:bldP spid="8808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609600"/>
            <a:ext cx="74676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sz="3200"/>
              <a:t>Step 6 -  Shortlisting</a:t>
            </a:r>
            <a:endParaRPr lang="en-GB" sz="3200" b="1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09600" y="1371600"/>
            <a:ext cx="7848600" cy="4835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373063" indent="-373063" algn="l" defTabSz="762000">
              <a:spcBef>
                <a:spcPct val="50000"/>
              </a:spcBef>
              <a:buFontTx/>
              <a:buChar char="•"/>
            </a:pPr>
            <a:r>
              <a:rPr lang="en-GB"/>
              <a:t>The essential criteria are agreed in consultation with interviewer/panel members from the person specification</a:t>
            </a:r>
          </a:p>
          <a:p>
            <a:pPr marL="373063" indent="-373063" algn="l" defTabSz="762000">
              <a:spcBef>
                <a:spcPct val="50000"/>
              </a:spcBef>
              <a:buFontTx/>
              <a:buChar char="•"/>
            </a:pPr>
            <a:r>
              <a:rPr lang="en-GB"/>
              <a:t>Application forms are sifted and key points are compared with the person specification on </a:t>
            </a:r>
            <a:r>
              <a:rPr lang="en-GB" u="sng"/>
              <a:t>an individual basis</a:t>
            </a:r>
          </a:p>
          <a:p>
            <a:pPr marL="373063" indent="-373063" algn="l" defTabSz="762000">
              <a:spcBef>
                <a:spcPct val="50000"/>
              </a:spcBef>
              <a:buFontTx/>
              <a:buChar char="•"/>
            </a:pPr>
            <a:r>
              <a:rPr lang="en-GB"/>
              <a:t>The shortlisting process is objective, focusing upon the positive aspects, rather than the negative</a:t>
            </a:r>
          </a:p>
          <a:p>
            <a:pPr marL="373063" indent="-373063" algn="l" defTabSz="762000">
              <a:spcBef>
                <a:spcPct val="50000"/>
              </a:spcBef>
              <a:buFontTx/>
              <a:buChar char="•"/>
            </a:pPr>
            <a:r>
              <a:rPr lang="en-GB"/>
              <a:t>Care is needed to avoid personal bias</a:t>
            </a:r>
          </a:p>
          <a:p>
            <a:pPr marL="373063" indent="-373063" algn="l" defTabSz="762000">
              <a:spcBef>
                <a:spcPct val="50000"/>
              </a:spcBef>
              <a:buFontTx/>
              <a:buChar char="•"/>
            </a:pPr>
            <a:r>
              <a:rPr lang="en-GB"/>
              <a:t>The selector discusses their shortlist with other panel members and agreement is reached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b="1">
                <a:latin typeface="Comic Sans MS" pitchFamily="66" charset="0"/>
              </a:rPr>
              <a:t>application form</a:t>
            </a:r>
          </a:p>
          <a:p>
            <a:pPr>
              <a:lnSpc>
                <a:spcPct val="90000"/>
              </a:lnSpc>
            </a:pPr>
            <a:r>
              <a:rPr lang="en-GB" sz="2400" b="1">
                <a:latin typeface="Comic Sans MS" pitchFamily="66" charset="0"/>
              </a:rPr>
              <a:t>CVs</a:t>
            </a:r>
          </a:p>
          <a:p>
            <a:pPr>
              <a:lnSpc>
                <a:spcPct val="90000"/>
              </a:lnSpc>
            </a:pPr>
            <a:r>
              <a:rPr lang="en-GB" sz="2400" b="1">
                <a:latin typeface="Comic Sans MS" pitchFamily="66" charset="0"/>
              </a:rPr>
              <a:t>covering letter</a:t>
            </a:r>
          </a:p>
          <a:p>
            <a:pPr>
              <a:lnSpc>
                <a:spcPct val="90000"/>
              </a:lnSpc>
            </a:pPr>
            <a:r>
              <a:rPr lang="en-GB" sz="2400" b="1">
                <a:latin typeface="Comic Sans MS" pitchFamily="66" charset="0"/>
              </a:rPr>
              <a:t>telephone screening</a:t>
            </a:r>
          </a:p>
          <a:p>
            <a:pPr>
              <a:lnSpc>
                <a:spcPct val="90000"/>
              </a:lnSpc>
            </a:pPr>
            <a:r>
              <a:rPr lang="en-GB" sz="2400" b="1">
                <a:latin typeface="Comic Sans MS" pitchFamily="66" charset="0"/>
              </a:rPr>
              <a:t>references/recommendations</a:t>
            </a:r>
          </a:p>
          <a:p>
            <a:pPr>
              <a:lnSpc>
                <a:spcPct val="90000"/>
              </a:lnSpc>
            </a:pPr>
            <a:r>
              <a:rPr lang="en-GB" sz="2400" b="1">
                <a:latin typeface="Comic Sans MS" pitchFamily="66" charset="0"/>
              </a:rPr>
              <a:t>graphology</a:t>
            </a:r>
          </a:p>
          <a:p>
            <a:pPr>
              <a:lnSpc>
                <a:spcPct val="90000"/>
              </a:lnSpc>
            </a:pPr>
            <a:r>
              <a:rPr lang="en-GB" sz="2400" b="1">
                <a:latin typeface="Comic Sans MS" pitchFamily="66" charset="0"/>
              </a:rPr>
              <a:t>biographical data</a:t>
            </a:r>
          </a:p>
          <a:p>
            <a:pPr>
              <a:lnSpc>
                <a:spcPct val="90000"/>
              </a:lnSpc>
            </a:pPr>
            <a:r>
              <a:rPr lang="en-GB" sz="2400" b="1">
                <a:latin typeface="Comic Sans MS" pitchFamily="66" charset="0"/>
              </a:rPr>
              <a:t>psychometric testing (e.g. skills, aptitude and/or personality)</a:t>
            </a:r>
          </a:p>
          <a:p>
            <a:pPr>
              <a:lnSpc>
                <a:spcPct val="90000"/>
              </a:lnSpc>
            </a:pPr>
            <a:r>
              <a:rPr lang="en-GB" sz="2400" b="1">
                <a:latin typeface="Comic Sans MS" pitchFamily="66" charset="0"/>
              </a:rPr>
              <a:t>assessment centres</a:t>
            </a:r>
          </a:p>
          <a:p>
            <a:pPr>
              <a:lnSpc>
                <a:spcPct val="90000"/>
              </a:lnSpc>
            </a:pPr>
            <a:r>
              <a:rPr lang="en-GB" sz="2400" b="1">
                <a:latin typeface="Comic Sans MS" pitchFamily="66" charset="0"/>
              </a:rPr>
              <a:t>interview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685800" y="762000"/>
            <a:ext cx="70866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sz="3200"/>
              <a:t>Selection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667000"/>
            <a:ext cx="8229600" cy="3429000"/>
          </a:xfrm>
        </p:spPr>
        <p:txBody>
          <a:bodyPr/>
          <a:lstStyle/>
          <a:p>
            <a:pPr>
              <a:buFontTx/>
              <a:buNone/>
            </a:pPr>
            <a:r>
              <a:rPr lang="en-GB" sz="2800">
                <a:latin typeface="Arial" charset="0"/>
              </a:rPr>
              <a:t>	</a:t>
            </a:r>
            <a:r>
              <a:rPr lang="en-GB" sz="2800">
                <a:latin typeface="Comic Sans MS" pitchFamily="66" charset="0"/>
              </a:rPr>
              <a:t>The interview is the most popular selection method and is described as: </a:t>
            </a:r>
          </a:p>
          <a:p>
            <a:pPr>
              <a:buFontTx/>
              <a:buNone/>
            </a:pPr>
            <a:endParaRPr lang="en-GB" sz="280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sz="2800">
                <a:latin typeface="Comic Sans MS" pitchFamily="66" charset="0"/>
              </a:rPr>
              <a:t>“a controlled conversation with a purpose”</a:t>
            </a:r>
          </a:p>
          <a:p>
            <a:pPr>
              <a:buFontTx/>
              <a:buNone/>
            </a:pPr>
            <a:r>
              <a:rPr lang="en-GB" sz="2800">
                <a:latin typeface="Comic Sans MS" pitchFamily="66" charset="0"/>
              </a:rPr>
              <a:t>								Torrington 1995</a:t>
            </a:r>
          </a:p>
          <a:p>
            <a:pPr>
              <a:buFontTx/>
              <a:buNone/>
            </a:pPr>
            <a:endParaRPr lang="en-GB" sz="2800">
              <a:latin typeface="Arial" charset="0"/>
            </a:endParaRP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609600" y="1676400"/>
            <a:ext cx="518160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sz="2800" b="1" u="sng"/>
              <a:t>The Selection Interview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685800" y="762000"/>
            <a:ext cx="70866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>
              <a:spcBef>
                <a:spcPct val="50000"/>
              </a:spcBef>
            </a:pPr>
            <a:r>
              <a:rPr lang="en-GB" sz="3200"/>
              <a:t>Selection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625</Words>
  <Application>Microsoft Office PowerPoint</Application>
  <PresentationFormat>On-screen Show (4:3)</PresentationFormat>
  <Paragraphs>108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barnesr</dc:creator>
  <cp:lastModifiedBy>barnesr</cp:lastModifiedBy>
  <cp:revision>1</cp:revision>
  <dcterms:created xsi:type="dcterms:W3CDTF">2011-09-08T18:43:43Z</dcterms:created>
  <dcterms:modified xsi:type="dcterms:W3CDTF">2011-09-08T18:45:30Z</dcterms:modified>
</cp:coreProperties>
</file>