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65" r:id="rId4"/>
    <p:sldId id="257" r:id="rId5"/>
    <p:sldId id="260" r:id="rId6"/>
    <p:sldId id="259" r:id="rId7"/>
    <p:sldId id="261" r:id="rId8"/>
    <p:sldId id="258" r:id="rId9"/>
    <p:sldId id="262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500" autoAdjust="0"/>
  </p:normalViewPr>
  <p:slideViewPr>
    <p:cSldViewPr>
      <p:cViewPr varScale="1">
        <p:scale>
          <a:sx n="74" d="100"/>
          <a:sy n="74" d="100"/>
        </p:scale>
        <p:origin x="-10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E1CA190-6A33-4BD3-9812-3F991BEFCBEF}" type="datetimeFigureOut">
              <a:rPr lang="en-US" smtClean="0"/>
              <a:pPr/>
              <a:t>4/23/2009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FA02826-BF4A-400F-81E4-13ED4BAC34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CA190-6A33-4BD3-9812-3F991BEFCBEF}" type="datetimeFigureOut">
              <a:rPr lang="en-US" smtClean="0"/>
              <a:pPr/>
              <a:t>4/23/2009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2826-BF4A-400F-81E4-13ED4BAC34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CA190-6A33-4BD3-9812-3F991BEFCBEF}" type="datetimeFigureOut">
              <a:rPr lang="en-US" smtClean="0"/>
              <a:pPr/>
              <a:t>4/23/2009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2826-BF4A-400F-81E4-13ED4BAC34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E1CA190-6A33-4BD3-9812-3F991BEFCBEF}" type="datetimeFigureOut">
              <a:rPr lang="en-US" smtClean="0"/>
              <a:pPr/>
              <a:t>4/23/2009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FA02826-BF4A-400F-81E4-13ED4BAC349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E1CA190-6A33-4BD3-9812-3F991BEFCBEF}" type="datetimeFigureOut">
              <a:rPr lang="en-US" smtClean="0"/>
              <a:pPr/>
              <a:t>4/23/2009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FA02826-BF4A-400F-81E4-13ED4BAC34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CA190-6A33-4BD3-9812-3F991BEFCBEF}" type="datetimeFigureOut">
              <a:rPr lang="en-US" smtClean="0"/>
              <a:pPr/>
              <a:t>4/23/2009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2826-BF4A-400F-81E4-13ED4BAC349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CA190-6A33-4BD3-9812-3F991BEFCBEF}" type="datetimeFigureOut">
              <a:rPr lang="en-US" smtClean="0"/>
              <a:pPr/>
              <a:t>4/23/2009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2826-BF4A-400F-81E4-13ED4BAC349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E1CA190-6A33-4BD3-9812-3F991BEFCBEF}" type="datetimeFigureOut">
              <a:rPr lang="en-US" smtClean="0"/>
              <a:pPr/>
              <a:t>4/23/2009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A02826-BF4A-400F-81E4-13ED4BAC349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CA190-6A33-4BD3-9812-3F991BEFCBEF}" type="datetimeFigureOut">
              <a:rPr lang="en-US" smtClean="0"/>
              <a:pPr/>
              <a:t>4/23/2009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02826-BF4A-400F-81E4-13ED4BAC34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E1CA190-6A33-4BD3-9812-3F991BEFCBEF}" type="datetimeFigureOut">
              <a:rPr lang="en-US" smtClean="0"/>
              <a:pPr/>
              <a:t>4/23/2009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FA02826-BF4A-400F-81E4-13ED4BAC349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E1CA190-6A33-4BD3-9812-3F991BEFCBEF}" type="datetimeFigureOut">
              <a:rPr lang="en-US" smtClean="0"/>
              <a:pPr/>
              <a:t>4/23/2009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A02826-BF4A-400F-81E4-13ED4BAC349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E1CA190-6A33-4BD3-9812-3F991BEFCBEF}" type="datetimeFigureOut">
              <a:rPr lang="en-US" smtClean="0"/>
              <a:pPr/>
              <a:t>4/23/2009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A02826-BF4A-400F-81E4-13ED4BAC349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285992"/>
            <a:ext cx="4071966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	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REFERENCE	-	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CHAIN OF COMMAND-	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JOB ADVERTISEMENT-	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BUSINESS LETTER-		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AGENDA-			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INTERNAL RECRUITMENT-	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MEMORANDUM-		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CORPORATE IMAGE-	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PUBLIC MESSAGING SYSTEMS	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00562" y="2285992"/>
            <a:ext cx="44291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 smtClean="0"/>
              <a:t>JOB DESCRIPTION 	-COMMUNICATION-	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JOB SPECIFICATION	-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INTERVIEW	-		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METHODS OF COMMUNICATION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SHORTLIST	-	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CURRICULUM VITAE-	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SPAN OF CONTROL-		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1214422"/>
            <a:ext cx="9144000" cy="71438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CHOOSE 9 FROM THE FOLLOWING KEY TERMS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42910" y="142852"/>
            <a:ext cx="7772400" cy="8572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BINGO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28728" y="142852"/>
          <a:ext cx="742955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/>
                <a:gridCol w="2143140"/>
                <a:gridCol w="2071701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Basic salary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Basic ½ salary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Less</a:t>
                      </a:r>
                      <a:r>
                        <a:rPr lang="en-GB" baseline="0" dirty="0" smtClean="0"/>
                        <a:t> than 12 months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Nil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Nil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Over 12 months – 2 years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 month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 months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2-5 years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 months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 months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Over 5 years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 months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 months 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214290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Sick pay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0" y="2928935"/>
            <a:ext cx="892971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Assuming your employment is not terminated during or at the end of your probationary period of 1 year, the notice required to be given to the employer to terminate  the employment:</a:t>
            </a:r>
          </a:p>
          <a:p>
            <a:pPr marL="342900" indent="-342900">
              <a:buAutoNum type="alphaLcParenR"/>
            </a:pPr>
            <a:r>
              <a:rPr lang="en-GB" dirty="0" smtClean="0"/>
              <a:t>Shall not be less than 1 week’s notice if your period of continuous employment is less than 2 years</a:t>
            </a:r>
          </a:p>
          <a:p>
            <a:pPr marL="342900" indent="-342900">
              <a:buAutoNum type="alphaLcParenR"/>
            </a:pPr>
            <a:r>
              <a:rPr lang="en-GB" dirty="0" smtClean="0"/>
              <a:t>Shall not be less than 1 week’s notice for each year of continuous employment if your period of continuous employment is 2 years or more but less than 12 years.</a:t>
            </a:r>
          </a:p>
          <a:p>
            <a:pPr marL="342900" indent="-342900">
              <a:buAutoNum type="alphaLcParenR"/>
            </a:pPr>
            <a:r>
              <a:rPr lang="en-GB" dirty="0" smtClean="0"/>
              <a:t>Shall be 12 weeks if your period of continuous employment is 12 years or more.</a:t>
            </a:r>
            <a:endParaRPr lang="en-GB" dirty="0" smtClean="0"/>
          </a:p>
          <a:p>
            <a:pPr marL="342900" indent="-342900">
              <a:buAutoNum type="alphaLcParenR"/>
            </a:pPr>
            <a:endParaRPr lang="en-GB" dirty="0" smtClean="0"/>
          </a:p>
          <a:p>
            <a:endParaRPr lang="en-GB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0" y="2571744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Termination of contract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211669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Please refer to the employee handbook for the complete policies.  The policies may be reviewed from time to time.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5786454"/>
            <a:ext cx="4643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Disciplinary and grievance  procedure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3042" y="214290"/>
            <a:ext cx="6172200" cy="785818"/>
          </a:xfrm>
        </p:spPr>
        <p:txBody>
          <a:bodyPr/>
          <a:lstStyle/>
          <a:p>
            <a:r>
              <a:rPr lang="en-GB" dirty="0" smtClean="0"/>
              <a:t>Learning Objective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8794" y="1500174"/>
            <a:ext cx="6529390" cy="785818"/>
          </a:xfrm>
        </p:spPr>
        <p:txBody>
          <a:bodyPr/>
          <a:lstStyle/>
          <a:p>
            <a:r>
              <a:rPr lang="en-GB" dirty="0" smtClean="0"/>
              <a:t>To understand the purpose and content of a contract of employment</a:t>
            </a:r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85918" y="2428868"/>
            <a:ext cx="6172200" cy="78581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Learning Outcome</a:t>
            </a:r>
            <a:endParaRPr kumimoji="0" lang="en-GB" sz="3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28794" y="3571876"/>
            <a:ext cx="7215206" cy="78581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draw up a contract of employment</a:t>
            </a:r>
            <a:r>
              <a:rPr kumimoji="0" lang="en-GB" sz="18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a new </a:t>
            </a:r>
            <a:r>
              <a:rPr kumimoji="0" lang="en-GB" sz="18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</a:t>
            </a:r>
            <a:r>
              <a:rPr lang="en-GB" b="1" dirty="0" err="1" smtClean="0">
                <a:solidFill>
                  <a:schemeClr val="tx2"/>
                </a:solidFill>
              </a:rPr>
              <a:t>ployee</a:t>
            </a:r>
            <a:r>
              <a:rPr lang="en-GB" b="1" dirty="0" smtClean="0">
                <a:solidFill>
                  <a:schemeClr val="tx2"/>
                </a:solidFill>
              </a:rPr>
              <a:t>. 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task – Employment rights and equal opportunities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2143116"/>
            <a:ext cx="7467600" cy="290037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/>
              <a:t>F</a:t>
            </a:r>
            <a:r>
              <a:rPr lang="en-GB" dirty="0" smtClean="0"/>
              <a:t>ind </a:t>
            </a:r>
            <a:r>
              <a:rPr lang="en-GB" dirty="0" smtClean="0"/>
              <a:t>out information about the following legislation: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The Sex Discrimination Act 1975</a:t>
            </a:r>
          </a:p>
          <a:p>
            <a:r>
              <a:rPr lang="en-GB" dirty="0" smtClean="0"/>
              <a:t>The Race Relations Acts 1968 and 1976</a:t>
            </a:r>
          </a:p>
          <a:p>
            <a:r>
              <a:rPr lang="en-GB" dirty="0" smtClean="0"/>
              <a:t>Equal Pay Act 1970</a:t>
            </a:r>
          </a:p>
          <a:p>
            <a:r>
              <a:rPr lang="en-GB" dirty="0" smtClean="0"/>
              <a:t>The </a:t>
            </a:r>
            <a:r>
              <a:rPr lang="en-GB" dirty="0" smtClean="0"/>
              <a:t>Disability Discrimination Act 1995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Contract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2214554"/>
            <a:ext cx="7467600" cy="857256"/>
          </a:xfrm>
        </p:spPr>
        <p:txBody>
          <a:bodyPr/>
          <a:lstStyle/>
          <a:p>
            <a:pPr algn="ctr">
              <a:buNone/>
            </a:pPr>
            <a:r>
              <a:rPr lang="en-GB" dirty="0" smtClean="0"/>
              <a:t>A contract is an agreement between two parties enforceable by law.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28596" y="2928934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Contract of employment </a:t>
            </a:r>
            <a:endParaRPr kumimoji="0" lang="en-GB" sz="3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2910" y="4357694"/>
            <a:ext cx="7467600" cy="135732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contract of employment is a contract of service and comes into being when an employee agrees to work for an employer in return for pay.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57950" y="214290"/>
            <a:ext cx="2143140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NOTE IN EXERCISE BOOK</a:t>
            </a:r>
            <a:endParaRPr lang="en-GB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5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UK Employment legislation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2285992"/>
            <a:ext cx="7467600" cy="307183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3200" dirty="0" smtClean="0"/>
              <a:t>By</a:t>
            </a:r>
            <a:r>
              <a:rPr lang="en-GB" sz="3200" b="1" dirty="0" smtClean="0"/>
              <a:t> law</a:t>
            </a:r>
            <a:r>
              <a:rPr lang="en-GB" sz="3200" dirty="0" smtClean="0"/>
              <a:t>, an employer is required to give all employees who have been in employment for at least </a:t>
            </a:r>
            <a:r>
              <a:rPr lang="en-GB" sz="3200" b="1" dirty="0" smtClean="0"/>
              <a:t>one month</a:t>
            </a:r>
            <a:r>
              <a:rPr lang="en-GB" sz="3200" dirty="0" smtClean="0"/>
              <a:t>, written details of the employee's </a:t>
            </a:r>
            <a:r>
              <a:rPr lang="en-GB" sz="3200" b="1" dirty="0" smtClean="0"/>
              <a:t>terms and conditions </a:t>
            </a:r>
          </a:p>
          <a:p>
            <a:pPr algn="ctr">
              <a:buNone/>
            </a:pPr>
            <a:r>
              <a:rPr lang="en-GB" sz="3200" dirty="0" smtClean="0"/>
              <a:t>of employment</a:t>
            </a:r>
            <a:endParaRPr lang="en-GB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429388" y="285728"/>
            <a:ext cx="2143140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NOTE IN EXERCISE BOOK</a:t>
            </a:r>
            <a:endParaRPr lang="en-GB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2143116"/>
            <a:ext cx="7467600" cy="285752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3600" dirty="0" smtClean="0"/>
              <a:t>Employees should be given a </a:t>
            </a:r>
          </a:p>
          <a:p>
            <a:pPr algn="ctr">
              <a:buNone/>
            </a:pPr>
            <a:r>
              <a:rPr lang="en-GB" sz="3600" b="1" dirty="0" smtClean="0"/>
              <a:t>Contract of Employment </a:t>
            </a:r>
          </a:p>
          <a:p>
            <a:pPr algn="ctr">
              <a:buNone/>
            </a:pPr>
            <a:r>
              <a:rPr lang="en-GB" sz="3600" dirty="0" smtClean="0"/>
              <a:t>not later than </a:t>
            </a:r>
            <a:r>
              <a:rPr lang="en-GB" sz="3600" b="1" dirty="0" smtClean="0"/>
              <a:t>2 months </a:t>
            </a:r>
            <a:r>
              <a:rPr lang="en-GB" sz="3600" dirty="0" smtClean="0"/>
              <a:t>after they start work </a:t>
            </a:r>
            <a:endParaRPr lang="en-GB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6286512" y="357166"/>
            <a:ext cx="2143140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NOTE IN EXERCISE BOOK</a:t>
            </a:r>
            <a:endParaRPr lang="en-GB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5984" y="2500306"/>
            <a:ext cx="6172200" cy="1571636"/>
          </a:xfrm>
        </p:spPr>
        <p:txBody>
          <a:bodyPr>
            <a:noAutofit/>
          </a:bodyPr>
          <a:lstStyle/>
          <a:p>
            <a:pPr algn="ctr"/>
            <a:r>
              <a:rPr lang="en-GB" sz="3200" dirty="0" smtClean="0"/>
              <a:t>What type of information is likely to be included in a contract of employment?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Content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Name of employer and employee</a:t>
            </a:r>
          </a:p>
          <a:p>
            <a:r>
              <a:rPr lang="en-GB" dirty="0" smtClean="0"/>
              <a:t>Employment start date</a:t>
            </a:r>
          </a:p>
          <a:p>
            <a:r>
              <a:rPr lang="en-GB" dirty="0" smtClean="0"/>
              <a:t>job title and duties</a:t>
            </a:r>
          </a:p>
          <a:p>
            <a:r>
              <a:rPr lang="en-GB" dirty="0" smtClean="0"/>
              <a:t>place of work</a:t>
            </a:r>
          </a:p>
          <a:p>
            <a:r>
              <a:rPr lang="en-GB" dirty="0" smtClean="0"/>
              <a:t>hours of work</a:t>
            </a:r>
          </a:p>
          <a:p>
            <a:r>
              <a:rPr lang="en-GB" dirty="0" smtClean="0"/>
              <a:t>Rate of pay</a:t>
            </a:r>
          </a:p>
          <a:p>
            <a:r>
              <a:rPr lang="en-GB" dirty="0" smtClean="0"/>
              <a:t>holiday entitlement</a:t>
            </a:r>
          </a:p>
          <a:p>
            <a:r>
              <a:rPr lang="en-GB" dirty="0" smtClean="0"/>
              <a:t>pension</a:t>
            </a:r>
          </a:p>
          <a:p>
            <a:r>
              <a:rPr lang="en-GB" dirty="0" smtClean="0"/>
              <a:t>sickness absence pay</a:t>
            </a:r>
          </a:p>
          <a:p>
            <a:r>
              <a:rPr lang="en-GB" dirty="0" smtClean="0"/>
              <a:t>termination</a:t>
            </a:r>
          </a:p>
          <a:p>
            <a:r>
              <a:rPr lang="en-GB" dirty="0" smtClean="0"/>
              <a:t>disciplinary, dismissal and grievance procedures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72198" y="714356"/>
            <a:ext cx="2143140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NOTE IN EXERCISE BOOK</a:t>
            </a:r>
            <a:endParaRPr lang="en-GB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63867" t="45938" r="24414" b="29687"/>
          <a:stretch>
            <a:fillRect/>
          </a:stretch>
        </p:blipFill>
        <p:spPr bwMode="auto">
          <a:xfrm>
            <a:off x="5572132" y="2928934"/>
            <a:ext cx="142876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4546" y="571480"/>
            <a:ext cx="6172200" cy="947742"/>
          </a:xfrm>
        </p:spPr>
        <p:txBody>
          <a:bodyPr/>
          <a:lstStyle/>
          <a:p>
            <a:r>
              <a:rPr lang="en-GB" sz="4000" dirty="0" smtClean="0"/>
              <a:t>TASK 2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5984" y="1857364"/>
            <a:ext cx="6172200" cy="3571900"/>
          </a:xfrm>
        </p:spPr>
        <p:txBody>
          <a:bodyPr>
            <a:noAutofit/>
          </a:bodyPr>
          <a:lstStyle/>
          <a:p>
            <a:pPr algn="ctr"/>
            <a:r>
              <a:rPr lang="en-GB" sz="3200" dirty="0" smtClean="0"/>
              <a:t>Draw up </a:t>
            </a:r>
          </a:p>
          <a:p>
            <a:pPr algn="ctr"/>
            <a:r>
              <a:rPr lang="en-GB" sz="3200" dirty="0" smtClean="0"/>
              <a:t>Contract of Employment </a:t>
            </a:r>
          </a:p>
          <a:p>
            <a:pPr algn="ctr"/>
            <a:r>
              <a:rPr lang="en-GB" sz="3200" dirty="0" smtClean="0"/>
              <a:t>for </a:t>
            </a:r>
          </a:p>
          <a:p>
            <a:pPr algn="ctr"/>
            <a:r>
              <a:rPr lang="en-GB" sz="3200" dirty="0" err="1" smtClean="0"/>
              <a:t>McDoodle’s</a:t>
            </a:r>
            <a:r>
              <a:rPr lang="en-GB" sz="3200" dirty="0" smtClean="0"/>
              <a:t> Poodle Parlour</a:t>
            </a:r>
          </a:p>
          <a:p>
            <a:pPr algn="ctr"/>
            <a:r>
              <a:rPr lang="en-GB" sz="3200" dirty="0" smtClean="0"/>
              <a:t>For</a:t>
            </a:r>
          </a:p>
          <a:p>
            <a:pPr algn="ctr"/>
            <a:r>
              <a:rPr lang="en-GB" sz="3200" dirty="0" smtClean="0"/>
              <a:t>Trainee Administrator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553</TotalTime>
  <Words>412</Words>
  <Application>Microsoft Office PowerPoint</Application>
  <PresentationFormat>On-screen Show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Slide 1</vt:lpstr>
      <vt:lpstr>Learning Objective</vt:lpstr>
      <vt:lpstr>Research task – Employment rights and equal opportunities</vt:lpstr>
      <vt:lpstr>Contract</vt:lpstr>
      <vt:lpstr>UK Employment legislation</vt:lpstr>
      <vt:lpstr>Slide 6</vt:lpstr>
      <vt:lpstr>Slide 7</vt:lpstr>
      <vt:lpstr>Content </vt:lpstr>
      <vt:lpstr>TASK 2 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User</dc:creator>
  <cp:lastModifiedBy>User</cp:lastModifiedBy>
  <cp:revision>34</cp:revision>
  <dcterms:created xsi:type="dcterms:W3CDTF">2009-04-04T15:24:47Z</dcterms:created>
  <dcterms:modified xsi:type="dcterms:W3CDTF">2009-04-23T13:19:56Z</dcterms:modified>
</cp:coreProperties>
</file>