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3" r:id="rId2"/>
    <p:sldId id="256" r:id="rId3"/>
    <p:sldId id="265" r:id="rId4"/>
    <p:sldId id="257" r:id="rId5"/>
    <p:sldId id="260" r:id="rId6"/>
    <p:sldId id="259" r:id="rId7"/>
    <p:sldId id="261" r:id="rId8"/>
    <p:sldId id="258" r:id="rId9"/>
    <p:sldId id="262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3500" autoAdjust="0"/>
  </p:normalViewPr>
  <p:slideViewPr>
    <p:cSldViewPr>
      <p:cViewPr varScale="1">
        <p:scale>
          <a:sx n="74" d="100"/>
          <a:sy n="74" d="100"/>
        </p:scale>
        <p:origin x="-10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GB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3E1CA190-6A33-4BD3-9812-3F991BEFCBEF}" type="datetimeFigureOut">
              <a:rPr lang="en-US" smtClean="0"/>
              <a:pPr/>
              <a:t>4/23/2009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8FA02826-BF4A-400F-81E4-13ED4BAC3491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285992"/>
            <a:ext cx="4071966" cy="41088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REFERENCE	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CHAIN OF COMMAND-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JOB ADVERTISEMENT-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BUSINESS LETTER-	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AGENDA-		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INTERNAL RECRUITMENT-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MEMORANDUM-	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CORPORATE IMAGE-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PUBLIC MESSAGING SYSTEMS	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00562" y="2285992"/>
            <a:ext cx="442915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dirty="0" smtClean="0"/>
              <a:t>JOB DESCRIPTION 	-COMMUNICATION-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JOB SPECIFICATION	-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INTERVIEW	-	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METHODS OF COMMUNICATION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SHORTLIST	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CURRICULUM VITAE-	</a:t>
            </a:r>
          </a:p>
          <a:p>
            <a:pPr>
              <a:lnSpc>
                <a:spcPct val="150000"/>
              </a:lnSpc>
            </a:pPr>
            <a:r>
              <a:rPr lang="en-GB" dirty="0" smtClean="0"/>
              <a:t>SPAN OF CONTROL-		</a:t>
            </a: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0" y="1214422"/>
            <a:ext cx="9144000" cy="714380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GB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CHOOSE 9 FROM THE FOLLOWING KEY TERMS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642910" y="142852"/>
            <a:ext cx="7772400" cy="857256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5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BINGO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428728" y="142852"/>
          <a:ext cx="7429551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214710"/>
                <a:gridCol w="2143140"/>
                <a:gridCol w="2071701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Basic salary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Basic ½ salary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Less</a:t>
                      </a:r>
                      <a:r>
                        <a:rPr lang="en-GB" baseline="0" dirty="0" smtClean="0"/>
                        <a:t> than 12 months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Nil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Over 12 months – 2 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 month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2-5 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months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Over 5 years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 months 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0" y="214290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Sick pay</a:t>
            </a: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0" y="2928935"/>
            <a:ext cx="8929718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Assuming your employment is not terminated during or at the end of your probationary period of 1 year, the notice required to be given to the employer to terminate  the employment:</a:t>
            </a:r>
          </a:p>
          <a:p>
            <a:pPr marL="342900" indent="-342900">
              <a:buAutoNum type="alphaLcParenR"/>
            </a:pPr>
            <a:r>
              <a:rPr lang="en-GB" dirty="0" smtClean="0"/>
              <a:t>Shall not be less than 1 week’s notice if your period of continuous employment is less than 2 years</a:t>
            </a:r>
          </a:p>
          <a:p>
            <a:pPr marL="342900" indent="-342900">
              <a:buAutoNum type="alphaLcParenR"/>
            </a:pPr>
            <a:r>
              <a:rPr lang="en-GB" dirty="0" smtClean="0"/>
              <a:t>Shall not be less than 1 week’s notice for each year of continuous employment if your period of continuous employment is 2 years or more but less than 12 years.</a:t>
            </a:r>
          </a:p>
          <a:p>
            <a:pPr marL="342900" indent="-342900">
              <a:buAutoNum type="alphaLcParenR"/>
            </a:pPr>
            <a:r>
              <a:rPr lang="en-GB" dirty="0" smtClean="0"/>
              <a:t>Shall be 12 weeks if your period of continuous employment is 12 years or more.</a:t>
            </a:r>
            <a:endParaRPr lang="en-GB" dirty="0" smtClean="0"/>
          </a:p>
          <a:p>
            <a:pPr marL="342900" indent="-342900">
              <a:buAutoNum type="alphaLcParenR"/>
            </a:pPr>
            <a:endParaRPr lang="en-GB" dirty="0" smtClean="0"/>
          </a:p>
          <a:p>
            <a:endParaRPr lang="en-GB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2571744"/>
            <a:ext cx="30003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Termination of contract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0" y="6211669"/>
            <a:ext cx="78581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 smtClean="0"/>
              <a:t>Please refer to the employee handbook for the complete policies.  The policies may be reviewed from time to time.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0" y="5786454"/>
            <a:ext cx="46434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Disciplinary and grievance  procedure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3042" y="214290"/>
            <a:ext cx="6172200" cy="785818"/>
          </a:xfrm>
        </p:spPr>
        <p:txBody>
          <a:bodyPr/>
          <a:lstStyle/>
          <a:p>
            <a:r>
              <a:rPr lang="en-GB" dirty="0" smtClean="0"/>
              <a:t>Learning Objective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8794" y="1500174"/>
            <a:ext cx="6529390" cy="785818"/>
          </a:xfrm>
        </p:spPr>
        <p:txBody>
          <a:bodyPr/>
          <a:lstStyle/>
          <a:p>
            <a:r>
              <a:rPr lang="en-GB" dirty="0" smtClean="0"/>
              <a:t>To understand the purpose and content of a contract of employment</a:t>
            </a:r>
          </a:p>
          <a:p>
            <a:endParaRPr lang="en-GB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785918" y="2428868"/>
            <a:ext cx="6172200" cy="785818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Learning Outcome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Subtitle 2"/>
          <p:cNvSpPr txBox="1">
            <a:spLocks/>
          </p:cNvSpPr>
          <p:nvPr/>
        </p:nvSpPr>
        <p:spPr>
          <a:xfrm>
            <a:off x="1928794" y="3571876"/>
            <a:ext cx="7215206" cy="7858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 draw up a contract of employment</a:t>
            </a:r>
            <a:r>
              <a:rPr kumimoji="0" lang="en-GB" sz="1800" b="1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a new </a:t>
            </a:r>
            <a:r>
              <a:rPr kumimoji="0" lang="en-GB" sz="1800" b="1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em</a:t>
            </a:r>
            <a:r>
              <a:rPr lang="en-GB" b="1" dirty="0" err="1" smtClean="0">
                <a:solidFill>
                  <a:schemeClr val="tx2"/>
                </a:solidFill>
              </a:rPr>
              <a:t>ployee</a:t>
            </a:r>
            <a:r>
              <a:rPr lang="en-GB" b="1" dirty="0" smtClean="0">
                <a:solidFill>
                  <a:schemeClr val="tx2"/>
                </a:solidFill>
              </a:rPr>
              <a:t>. 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Research task – Employment rights and equal opportunities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28596" y="2143116"/>
            <a:ext cx="7467600" cy="290037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/>
              <a:t>F</a:t>
            </a:r>
            <a:r>
              <a:rPr lang="en-GB" dirty="0" smtClean="0"/>
              <a:t>ind </a:t>
            </a:r>
            <a:r>
              <a:rPr lang="en-GB" dirty="0" smtClean="0"/>
              <a:t>out information about the following legislation:</a:t>
            </a:r>
          </a:p>
          <a:p>
            <a:pPr>
              <a:buNone/>
            </a:pPr>
            <a:endParaRPr lang="en-GB" dirty="0" smtClean="0"/>
          </a:p>
          <a:p>
            <a:r>
              <a:rPr lang="en-GB" dirty="0" smtClean="0"/>
              <a:t>The Sex Discrimination Act 1975</a:t>
            </a:r>
          </a:p>
          <a:p>
            <a:r>
              <a:rPr lang="en-GB" dirty="0" smtClean="0"/>
              <a:t>The Race Relations Acts 1968 and 1976</a:t>
            </a:r>
          </a:p>
          <a:p>
            <a:r>
              <a:rPr lang="en-GB" dirty="0" smtClean="0"/>
              <a:t>Equal Pay Act 1970</a:t>
            </a:r>
          </a:p>
          <a:p>
            <a:r>
              <a:rPr lang="en-GB" dirty="0" smtClean="0"/>
              <a:t>The </a:t>
            </a:r>
            <a:r>
              <a:rPr lang="en-GB" dirty="0" smtClean="0"/>
              <a:t>Disability Discrimination Act 1995</a:t>
            </a:r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Contract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214554"/>
            <a:ext cx="7467600" cy="857256"/>
          </a:xfrm>
        </p:spPr>
        <p:txBody>
          <a:bodyPr/>
          <a:lstStyle/>
          <a:p>
            <a:pPr algn="ctr">
              <a:buNone/>
            </a:pPr>
            <a:r>
              <a:rPr lang="en-GB" dirty="0" smtClean="0"/>
              <a:t>A contract is an agreement between two parties enforceable by law. </a:t>
            </a: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428596" y="2928934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3000" b="1" i="0" u="none" strike="noStrike" kern="1200" cap="small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Contract of employment </a:t>
            </a:r>
            <a:endParaRPr kumimoji="0" lang="en-GB" sz="3000" b="1" i="0" u="none" strike="noStrike" kern="1200" cap="small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642910" y="4357694"/>
            <a:ext cx="7467600" cy="135732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marR="0" lvl="0" indent="-274320" algn="ctr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70000"/>
              <a:buFont typeface="Wingdings"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 contract of employment is a contract of service and comes into being when an employee agrees to work for an employer in return for pay.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357950" y="214290"/>
            <a:ext cx="214314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NOTE IN EXERCISE BOOK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  <p:bldP spid="5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UK Employment legislation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500034" y="2285992"/>
            <a:ext cx="7467600" cy="3071834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200" dirty="0" smtClean="0"/>
              <a:t>By</a:t>
            </a:r>
            <a:r>
              <a:rPr lang="en-GB" sz="3200" b="1" dirty="0" smtClean="0"/>
              <a:t> law</a:t>
            </a:r>
            <a:r>
              <a:rPr lang="en-GB" sz="3200" dirty="0" smtClean="0"/>
              <a:t>, an employer is required to give all employees who have been in employment for at least </a:t>
            </a:r>
            <a:r>
              <a:rPr lang="en-GB" sz="3200" b="1" dirty="0" smtClean="0"/>
              <a:t>one month</a:t>
            </a:r>
            <a:r>
              <a:rPr lang="en-GB" sz="3200" dirty="0" smtClean="0"/>
              <a:t>, written details of the employee's </a:t>
            </a:r>
            <a:r>
              <a:rPr lang="en-GB" sz="3200" b="1" dirty="0" smtClean="0"/>
              <a:t>terms and conditions </a:t>
            </a:r>
          </a:p>
          <a:p>
            <a:pPr algn="ctr">
              <a:buNone/>
            </a:pPr>
            <a:r>
              <a:rPr lang="en-GB" sz="3200" dirty="0" smtClean="0"/>
              <a:t>of employment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429388" y="285728"/>
            <a:ext cx="214314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NOTE IN EXERCISE BOOK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42910" y="2143116"/>
            <a:ext cx="7467600" cy="285752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en-GB" sz="3600" dirty="0" smtClean="0"/>
              <a:t>Employees should be given a </a:t>
            </a:r>
          </a:p>
          <a:p>
            <a:pPr algn="ctr">
              <a:buNone/>
            </a:pPr>
            <a:r>
              <a:rPr lang="en-GB" sz="3600" b="1" dirty="0" smtClean="0"/>
              <a:t>Contract of Employment </a:t>
            </a:r>
          </a:p>
          <a:p>
            <a:pPr algn="ctr">
              <a:buNone/>
            </a:pPr>
            <a:r>
              <a:rPr lang="en-GB" sz="3600" dirty="0" smtClean="0"/>
              <a:t>not later than </a:t>
            </a:r>
            <a:r>
              <a:rPr lang="en-GB" sz="3600" b="1" dirty="0" smtClean="0"/>
              <a:t>2 months </a:t>
            </a:r>
            <a:r>
              <a:rPr lang="en-GB" sz="3600" dirty="0" smtClean="0"/>
              <a:t>after they start work </a:t>
            </a:r>
            <a:endParaRPr lang="en-GB" sz="3600" dirty="0"/>
          </a:p>
        </p:txBody>
      </p:sp>
      <p:sp>
        <p:nvSpPr>
          <p:cNvPr id="4" name="TextBox 3"/>
          <p:cNvSpPr txBox="1"/>
          <p:nvPr/>
        </p:nvSpPr>
        <p:spPr>
          <a:xfrm>
            <a:off x="6286512" y="357166"/>
            <a:ext cx="214314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NOTE IN EXERCISE BOOK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2500306"/>
            <a:ext cx="6172200" cy="1571636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What type of information is likely to be included in a contract of employment?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 smtClean="0"/>
              <a:t>Content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Name of employer and employee</a:t>
            </a:r>
          </a:p>
          <a:p>
            <a:r>
              <a:rPr lang="en-GB" dirty="0" smtClean="0"/>
              <a:t>Employment start date</a:t>
            </a:r>
          </a:p>
          <a:p>
            <a:r>
              <a:rPr lang="en-GB" dirty="0" smtClean="0"/>
              <a:t>job title and duties</a:t>
            </a:r>
          </a:p>
          <a:p>
            <a:r>
              <a:rPr lang="en-GB" dirty="0" smtClean="0"/>
              <a:t>place of work</a:t>
            </a:r>
          </a:p>
          <a:p>
            <a:r>
              <a:rPr lang="en-GB" dirty="0" smtClean="0"/>
              <a:t>hours of work</a:t>
            </a:r>
          </a:p>
          <a:p>
            <a:r>
              <a:rPr lang="en-GB" dirty="0" smtClean="0"/>
              <a:t>Rate of pay</a:t>
            </a:r>
          </a:p>
          <a:p>
            <a:r>
              <a:rPr lang="en-GB" dirty="0" smtClean="0"/>
              <a:t>holiday entitlement</a:t>
            </a:r>
          </a:p>
          <a:p>
            <a:r>
              <a:rPr lang="en-GB" dirty="0" smtClean="0"/>
              <a:t>pension</a:t>
            </a:r>
          </a:p>
          <a:p>
            <a:r>
              <a:rPr lang="en-GB" dirty="0" smtClean="0"/>
              <a:t>sickness absence pay</a:t>
            </a:r>
          </a:p>
          <a:p>
            <a:r>
              <a:rPr lang="en-GB" dirty="0" smtClean="0"/>
              <a:t>termination</a:t>
            </a:r>
          </a:p>
          <a:p>
            <a:r>
              <a:rPr lang="en-GB" dirty="0" smtClean="0"/>
              <a:t>disciplinary, dismissal and grievance procedures</a:t>
            </a:r>
          </a:p>
          <a:p>
            <a:pPr>
              <a:buNone/>
            </a:pPr>
            <a:endParaRPr lang="en-GB" dirty="0"/>
          </a:p>
        </p:txBody>
      </p:sp>
      <p:sp>
        <p:nvSpPr>
          <p:cNvPr id="4" name="TextBox 3"/>
          <p:cNvSpPr txBox="1"/>
          <p:nvPr/>
        </p:nvSpPr>
        <p:spPr>
          <a:xfrm>
            <a:off x="6072198" y="714356"/>
            <a:ext cx="2143140" cy="1200329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NOTE IN EXERCISE BOOK</a:t>
            </a:r>
            <a:endParaRPr lang="en-GB" sz="24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 l="63867" t="45938" r="24414" b="29687"/>
          <a:stretch>
            <a:fillRect/>
          </a:stretch>
        </p:blipFill>
        <p:spPr bwMode="auto">
          <a:xfrm>
            <a:off x="5572132" y="2928934"/>
            <a:ext cx="1428760" cy="1857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14546" y="571480"/>
            <a:ext cx="6172200" cy="947742"/>
          </a:xfrm>
        </p:spPr>
        <p:txBody>
          <a:bodyPr/>
          <a:lstStyle/>
          <a:p>
            <a:r>
              <a:rPr lang="en-GB" sz="4000" dirty="0" smtClean="0"/>
              <a:t>TASK 2</a:t>
            </a:r>
            <a:r>
              <a:rPr lang="en-GB" dirty="0" smtClean="0"/>
              <a:t> 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5984" y="1857364"/>
            <a:ext cx="6172200" cy="3571900"/>
          </a:xfrm>
        </p:spPr>
        <p:txBody>
          <a:bodyPr>
            <a:noAutofit/>
          </a:bodyPr>
          <a:lstStyle/>
          <a:p>
            <a:pPr algn="ctr"/>
            <a:r>
              <a:rPr lang="en-GB" sz="3200" dirty="0" smtClean="0"/>
              <a:t>Draw up </a:t>
            </a:r>
          </a:p>
          <a:p>
            <a:pPr algn="ctr"/>
            <a:r>
              <a:rPr lang="en-GB" sz="3200" dirty="0" smtClean="0"/>
              <a:t>Contract of Employment </a:t>
            </a:r>
          </a:p>
          <a:p>
            <a:pPr algn="ctr"/>
            <a:r>
              <a:rPr lang="en-GB" sz="3200" dirty="0" smtClean="0"/>
              <a:t>for </a:t>
            </a:r>
          </a:p>
          <a:p>
            <a:pPr algn="ctr"/>
            <a:r>
              <a:rPr lang="en-GB" sz="3200" dirty="0" err="1" smtClean="0"/>
              <a:t>McDoodle’s</a:t>
            </a:r>
            <a:r>
              <a:rPr lang="en-GB" sz="3200" dirty="0" smtClean="0"/>
              <a:t> Poodle Parlour</a:t>
            </a:r>
          </a:p>
          <a:p>
            <a:pPr algn="ctr"/>
            <a:r>
              <a:rPr lang="en-GB" sz="3200" dirty="0" smtClean="0"/>
              <a:t>For</a:t>
            </a:r>
          </a:p>
          <a:p>
            <a:pPr algn="ctr"/>
            <a:r>
              <a:rPr lang="en-GB" sz="3200" dirty="0" smtClean="0"/>
              <a:t>Trainee Administrator</a:t>
            </a:r>
            <a:endParaRPr lang="en-GB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553</TotalTime>
  <Words>412</Words>
  <Application>Microsoft Office PowerPoint</Application>
  <PresentationFormat>On-screen Show (4:3)</PresentationFormat>
  <Paragraphs>86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Oriel</vt:lpstr>
      <vt:lpstr>Slide 1</vt:lpstr>
      <vt:lpstr>Learning Objective</vt:lpstr>
      <vt:lpstr>Research task – Employment rights and equal opportunities</vt:lpstr>
      <vt:lpstr>Contract</vt:lpstr>
      <vt:lpstr>UK Employment legislation</vt:lpstr>
      <vt:lpstr>Slide 6</vt:lpstr>
      <vt:lpstr>Slide 7</vt:lpstr>
      <vt:lpstr>Content </vt:lpstr>
      <vt:lpstr>TASK 2 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Objective</dc:title>
  <dc:creator>User</dc:creator>
  <cp:lastModifiedBy>User</cp:lastModifiedBy>
  <cp:revision>34</cp:revision>
  <dcterms:created xsi:type="dcterms:W3CDTF">2009-04-04T15:24:47Z</dcterms:created>
  <dcterms:modified xsi:type="dcterms:W3CDTF">2009-04-23T13:19:56Z</dcterms:modified>
</cp:coreProperties>
</file>