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03DBE-5730-4236-B129-A86727ECF468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A576C-B389-4C05-96A5-718856E2DE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tutor2u.net/blog/files/blog-coffee-0503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764704"/>
            <a:ext cx="6932447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92% market growth anticipated in the e-reader market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Pierre planned to purchase T-shirts and print slogans and messages on them as requested  by customers.  He wanted to start up a business quickly because he had been told that sales for new businesses in this market grew at 30% per annum.  Furthermore, he was aware of a number of businesses planning to enter this market.  He also knew that a major competitor, with a 20% market share, was in financial difficulties and expected to stop trading in 2012.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6219775" cy="327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80" y="1484784"/>
            <a:ext cx="57423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Divine Chocolate Ltd operates in the mass market for </a:t>
            </a:r>
            <a:r>
              <a:rPr lang="en-US" sz="2400" dirty="0" err="1" smtClean="0"/>
              <a:t>Fairtrade</a:t>
            </a:r>
            <a:r>
              <a:rPr lang="en-US" sz="2400" dirty="0" smtClean="0"/>
              <a:t> chocolate bars.  </a:t>
            </a:r>
          </a:p>
          <a:p>
            <a:r>
              <a:rPr lang="en-US" sz="2400" dirty="0" err="1" smtClean="0"/>
              <a:t>Fairtrade</a:t>
            </a:r>
            <a:r>
              <a:rPr lang="en-US" sz="2400" dirty="0" smtClean="0"/>
              <a:t> chocolate sales in the UK grew by 12% in 2009; much faster than </a:t>
            </a:r>
          </a:p>
          <a:p>
            <a:r>
              <a:rPr lang="en-US" sz="2400" dirty="0" smtClean="0"/>
              <a:t>non-</a:t>
            </a:r>
            <a:r>
              <a:rPr lang="en-US" sz="2400" dirty="0" err="1" smtClean="0"/>
              <a:t>Fairtrade</a:t>
            </a:r>
            <a:r>
              <a:rPr lang="en-US" sz="2400" dirty="0" smtClean="0"/>
              <a:t> sales.  Divine Chocolate Ltd’s products are not premium-priced; </a:t>
            </a:r>
          </a:p>
          <a:p>
            <a:r>
              <a:rPr lang="en-US" sz="2400" dirty="0" smtClean="0"/>
              <a:t>recently, a bar of Divine milk chocolate was priced at 81p, compared with 82p for a </a:t>
            </a:r>
          </a:p>
          <a:p>
            <a:r>
              <a:rPr lang="en-US" sz="2400" dirty="0" smtClean="0"/>
              <a:t>similar sized bar of Cadbury Dairy Milk.  Price elasticity of demand for chocolate has </a:t>
            </a:r>
          </a:p>
          <a:p>
            <a:r>
              <a:rPr lang="en-US" sz="2400" dirty="0" smtClean="0"/>
              <a:t>been estimated at –0.3 in the UK.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692696"/>
            <a:ext cx="7416824" cy="59093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Market research</a:t>
            </a:r>
          </a:p>
          <a:p>
            <a:r>
              <a:rPr lang="en-US" dirty="0" smtClean="0"/>
              <a:t>Upon her appointment, </a:t>
            </a:r>
            <a:r>
              <a:rPr lang="en-US" dirty="0" err="1" smtClean="0"/>
              <a:t>Amina</a:t>
            </a:r>
            <a:r>
              <a:rPr lang="en-US" dirty="0" smtClean="0"/>
              <a:t> had commissioned a market research agency to investigate trends in </a:t>
            </a:r>
          </a:p>
          <a:p>
            <a:r>
              <a:rPr lang="en-US" dirty="0" smtClean="0"/>
              <a:t>Sound and Vision plc’s current market and the public’s opinions of the company.  Its findings were:</a:t>
            </a:r>
          </a:p>
          <a:p>
            <a:endParaRPr lang="en-US" dirty="0" smtClean="0"/>
          </a:p>
          <a:p>
            <a:r>
              <a:rPr lang="en-US" dirty="0" smtClean="0"/>
              <a:t>●   the market for buying pre-recorded music (CDs) and film (DVDs) was predicted to decline in terms </a:t>
            </a:r>
          </a:p>
          <a:p>
            <a:r>
              <a:rPr lang="en-US" dirty="0" smtClean="0"/>
              <a:t>of both volume and value</a:t>
            </a:r>
          </a:p>
          <a:p>
            <a:r>
              <a:rPr lang="en-US" dirty="0" smtClean="0"/>
              <a:t>● the demand for books was expected to be stable, but the competition from both online retailers </a:t>
            </a:r>
          </a:p>
          <a:p>
            <a:r>
              <a:rPr lang="en-US" dirty="0" smtClean="0"/>
              <a:t>and supermarkets would increase</a:t>
            </a:r>
          </a:p>
          <a:p>
            <a:r>
              <a:rPr lang="en-US" dirty="0" smtClean="0"/>
              <a:t>● downloads would continue to be the most popular source of music, especially for the key </a:t>
            </a:r>
          </a:p>
          <a:p>
            <a:r>
              <a:rPr lang="en-US" dirty="0" smtClean="0"/>
              <a:t>15 to 24 year old market</a:t>
            </a:r>
          </a:p>
          <a:p>
            <a:r>
              <a:rPr lang="en-US" dirty="0" smtClean="0"/>
              <a:t>● Sound and Vision plc maintained a good reputation for its high levels of customer service and the </a:t>
            </a:r>
          </a:p>
          <a:p>
            <a:r>
              <a:rPr lang="en-US" dirty="0" smtClean="0"/>
              <a:t>specialist knowledge of its employees, particularly amongst the more affluent 25 to 34 year old </a:t>
            </a:r>
          </a:p>
          <a:p>
            <a:r>
              <a:rPr lang="en-US" dirty="0" smtClean="0"/>
              <a:t>market</a:t>
            </a:r>
          </a:p>
          <a:p>
            <a:r>
              <a:rPr lang="en-US" dirty="0" smtClean="0"/>
              <a:t>● customers liked the wide product range and the individuality of each store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818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76425"/>
            <a:ext cx="81819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333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92% market growth anticipated in the e-reader market 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2012-12-20T09:41:36Z</dcterms:created>
  <dcterms:modified xsi:type="dcterms:W3CDTF">2012-12-20T10:08:34Z</dcterms:modified>
</cp:coreProperties>
</file>