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56" r:id="rId2"/>
    <p:sldId id="269" r:id="rId3"/>
    <p:sldId id="258" r:id="rId4"/>
    <p:sldId id="259" r:id="rId5"/>
    <p:sldId id="283" r:id="rId6"/>
    <p:sldId id="284" r:id="rId7"/>
    <p:sldId id="262" r:id="rId8"/>
    <p:sldId id="261" r:id="rId9"/>
    <p:sldId id="263" r:id="rId10"/>
    <p:sldId id="265" r:id="rId11"/>
    <p:sldId id="266" r:id="rId12"/>
    <p:sldId id="264" r:id="rId13"/>
    <p:sldId id="288" r:id="rId14"/>
    <p:sldId id="289" r:id="rId15"/>
    <p:sldId id="268" r:id="rId16"/>
    <p:sldId id="287" r:id="rId17"/>
    <p:sldId id="275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1F6C3-5133-46B9-888B-08A9CC1CBBA5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10B4D-3854-484C-B737-32EF4961B98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636BA1-F78F-4DDF-A6A8-4CFBE0C4E32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7D2CD-50A7-4834-912D-4C336EA3A11B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003FFC-DA92-4796-9256-B098076A06FB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F6231E-4891-4D60-830C-F581749B0C46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738A1F-5C0F-4A10-A911-106FFF3302BB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6CE857-7A9C-4644-A1AE-14984F969891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16C3FD-9FEF-4506-ACDA-B6152AEFA604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16C3FD-9FEF-4506-ACDA-B6152AEFA604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738A1F-5C0F-4A10-A911-106FFF3302BB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5B926-FBE4-46C6-A7BE-C54263E189B3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22ED3A-DAF7-4003-80FD-96CCF01984E3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10B4D-3854-484C-B737-32EF4961B982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C8D6EA-7EE0-4C46-87BB-27D382135965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85DCBA-E399-46FF-A379-60B52C06B8F3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C5181-8880-43B2-ABFC-C7445AB6A318}" type="datetimeFigureOut">
              <a:rPr lang="en-US" smtClean="0"/>
              <a:pPr/>
              <a:t>2/19/2013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A6951-B0B8-4676-BBCA-C5F3AA2B86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.uk/imgres?imgurl=http://api.ning.com/files/LIkPUJd06bSjCDIVcll6NQkmSR8qNx421cF6Snm4Yszm1cFHPcRKUt4rdqtky5TPKbhxy1jkPmZ3oKSUWQeH6jgQYt-H-KyD/9248WereNotGossipingPosters.jpg&amp;imgrefurl=http://twittersanonymous.ning.com/xn/detail/u_0rb75e49ztocg&amp;usg=__D_sxH-w0xyXiWXCwAviX_t1RA_M=&amp;h=450&amp;w=310&amp;sz=36&amp;hl=en&amp;start=1&amp;um=1&amp;tbnid=AEiY_HDWSDyhXM:&amp;tbnh=127&amp;tbnw=87&amp;prev=/images?q=gossiping&amp;hl=en&amp;safe=strict&amp;sa=N&amp;um=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1470025"/>
          </a:xfrm>
        </p:spPr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2786058"/>
            <a:ext cx="6400800" cy="1752600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•"/>
              <a:defRPr/>
            </a:pP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To understand the </a:t>
            </a:r>
            <a:r>
              <a:rPr lang="en-GB" dirty="0">
                <a:solidFill>
                  <a:srgbClr val="00B0F0"/>
                </a:solidFill>
                <a:latin typeface="Comic Sans MS" pitchFamily="66" charset="0"/>
              </a:rPr>
              <a:t>meaning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 of training</a:t>
            </a:r>
          </a:p>
          <a:p>
            <a:pPr>
              <a:buFontTx/>
              <a:buChar char="•"/>
              <a:defRPr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buFontTx/>
              <a:buChar char="•"/>
              <a:defRPr/>
            </a:pP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To learn about </a:t>
            </a:r>
            <a:r>
              <a:rPr lang="en-GB" dirty="0" smtClean="0">
                <a:solidFill>
                  <a:srgbClr val="00B0F0"/>
                </a:solidFill>
                <a:latin typeface="Comic Sans MS" pitchFamily="66" charset="0"/>
              </a:rPr>
              <a:t>benefits and drawbacks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of training</a:t>
            </a:r>
          </a:p>
          <a:p>
            <a:pPr>
              <a:buFontTx/>
              <a:buChar char="•"/>
              <a:defRPr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buFontTx/>
              <a:buChar char="•"/>
              <a:defRPr/>
            </a:pP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To learn about </a:t>
            </a:r>
            <a:r>
              <a:rPr lang="en-GB" dirty="0">
                <a:solidFill>
                  <a:srgbClr val="00B0F0"/>
                </a:solidFill>
                <a:latin typeface="Comic Sans MS" pitchFamily="66" charset="0"/>
              </a:rPr>
              <a:t>methods</a:t>
            </a: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 of training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9" name="Text Box 5"/>
          <p:cNvSpPr txBox="1">
            <a:spLocks noChangeArrowheads="1"/>
          </p:cNvSpPr>
          <p:nvPr/>
        </p:nvSpPr>
        <p:spPr bwMode="auto">
          <a:xfrm>
            <a:off x="285720" y="857232"/>
            <a:ext cx="8858280" cy="466281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n-US" dirty="0">
                <a:latin typeface="Arial" charset="0"/>
              </a:rPr>
              <a:t>K</a:t>
            </a:r>
            <a:r>
              <a:rPr lang="en-US" i="0" dirty="0" smtClean="0">
                <a:latin typeface="Arial" charset="0"/>
              </a:rPr>
              <a:t>ey </a:t>
            </a:r>
            <a:r>
              <a:rPr lang="en-US" i="0" dirty="0">
                <a:latin typeface="Arial" charset="0"/>
              </a:rPr>
              <a:t>activities, aims, objectives</a:t>
            </a:r>
            <a:r>
              <a:rPr lang="en-US" i="0" dirty="0" smtClean="0">
                <a:latin typeface="Arial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Introduction to key personnel , w</a:t>
            </a:r>
            <a:r>
              <a:rPr lang="en-US" i="0" dirty="0" smtClean="0">
                <a:latin typeface="Arial" charset="0"/>
              </a:rPr>
              <a:t>ho they will work with and who is responsible for dealing with particular problems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n-US" i="0" dirty="0" smtClean="0">
                <a:latin typeface="Arial" charset="0"/>
              </a:rPr>
              <a:t>Employees responsibilities, position within business.</a:t>
            </a:r>
            <a:endParaRPr lang="en-GB" i="0" dirty="0" smtClean="0">
              <a:latin typeface="Arial" charset="0"/>
            </a:endParaRP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n-US" i="0" dirty="0" smtClean="0">
                <a:latin typeface="Arial" charset="0"/>
              </a:rPr>
              <a:t>Layout of workplace such as location of different depts.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Pay and benefit policies </a:t>
            </a:r>
            <a:r>
              <a:rPr lang="en-US" dirty="0" err="1" smtClean="0">
                <a:latin typeface="Arial" charset="0"/>
              </a:rPr>
              <a:t>eg</a:t>
            </a:r>
            <a:r>
              <a:rPr lang="en-US" dirty="0" smtClean="0">
                <a:latin typeface="Arial" charset="0"/>
              </a:rPr>
              <a:t> sick pay arrangements, bonus schemes</a:t>
            </a:r>
            <a:endParaRPr lang="en-US" i="0" dirty="0">
              <a:latin typeface="Arial" charset="0"/>
            </a:endParaRP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Welfare and catering services</a:t>
            </a:r>
            <a:endParaRPr lang="en-US" i="0" dirty="0">
              <a:latin typeface="Arial" charset="0"/>
            </a:endParaRP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n-US" i="0" dirty="0" smtClean="0">
                <a:latin typeface="Arial" charset="0"/>
              </a:rPr>
              <a:t>Equal opportunities policies 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n-US" i="0" dirty="0" smtClean="0">
                <a:latin typeface="Arial" charset="0"/>
              </a:rPr>
              <a:t>Health and safety policies and procedures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Data protection policies</a:t>
            </a:r>
            <a:endParaRPr lang="en-US" i="0" dirty="0">
              <a:latin typeface="Arial" charset="0"/>
            </a:endParaRP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n-US" i="0" dirty="0">
                <a:latin typeface="Arial" charset="0"/>
              </a:rPr>
              <a:t>Other aspects of contract of employment.</a:t>
            </a:r>
            <a:endParaRPr lang="en-GB" i="0" dirty="0">
              <a:latin typeface="Arial" charset="0"/>
            </a:endParaRP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48640">
            <a:spAutoFit/>
          </a:bodyPr>
          <a:lstStyle/>
          <a:p>
            <a:r>
              <a:rPr lang="en-GB" sz="3200" b="1" dirty="0" smtClean="0">
                <a:solidFill>
                  <a:srgbClr val="000066"/>
                </a:solidFill>
                <a:latin typeface="Arial" charset="0"/>
              </a:rPr>
              <a:t>Induction consists of</a:t>
            </a:r>
            <a:endParaRPr lang="en-GB" sz="32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0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0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0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0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0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20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0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0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0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0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0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20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0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0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0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0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0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0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202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02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02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02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202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02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02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02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02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02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202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202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202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202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02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02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2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What is the alternative to </a:t>
            </a:r>
            <a:br>
              <a:rPr lang="en-GB" b="1" dirty="0" smtClean="0"/>
            </a:br>
            <a:r>
              <a:rPr lang="en-GB" b="1" dirty="0" smtClean="0"/>
              <a:t>induction training?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428868"/>
            <a:ext cx="5572164" cy="304324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dirty="0" smtClean="0"/>
              <a:t>Relying on the</a:t>
            </a:r>
            <a:r>
              <a:rPr lang="en-GB" b="1" dirty="0" smtClean="0"/>
              <a:t> grapevine</a:t>
            </a:r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 smtClean="0"/>
              <a:t>(</a:t>
            </a:r>
            <a:r>
              <a:rPr lang="en-GB" i="1" dirty="0" smtClean="0"/>
              <a:t>gossiping, spreading rumours etc</a:t>
            </a:r>
            <a:r>
              <a:rPr lang="en-GB" dirty="0" smtClean="0"/>
              <a:t>)</a:t>
            </a:r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 smtClean="0"/>
              <a:t>To tell newcomers about the business.</a:t>
            </a:r>
          </a:p>
          <a:p>
            <a:pPr algn="ctr"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  <p:pic>
        <p:nvPicPr>
          <p:cNvPr id="1026" name="Picture 2" descr="http://tbn0.google.com/images?q=tbn:AEiY_HDWSDyhXM:http://api.ning.com/files/LIkPUJd06bSjCDIVcll6NQkmSR8qNx421cF6Snm4Yszm1cFHPcRKUt4rdqtky5TPKbhxy1jkPmZ3oKSUWQeH6jgQYt-H-KyD/9248WereNotGossipingPoster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1700809"/>
            <a:ext cx="2671118" cy="389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2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636588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3200" b="1">
                <a:solidFill>
                  <a:srgbClr val="000066"/>
                </a:solidFill>
                <a:latin typeface="Arial" charset="0"/>
              </a:rPr>
              <a:t>On and Off the Job Training</a:t>
            </a:r>
          </a:p>
        </p:txBody>
      </p:sp>
      <p:sp>
        <p:nvSpPr>
          <p:cNvPr id="826373" name="Text Box 5"/>
          <p:cNvSpPr txBox="1">
            <a:spLocks noChangeArrowheads="1"/>
          </p:cNvSpPr>
          <p:nvPr/>
        </p:nvSpPr>
        <p:spPr bwMode="auto">
          <a:xfrm>
            <a:off x="214313" y="1857375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0" dirty="0">
                <a:latin typeface="Arial" charset="0"/>
              </a:rPr>
              <a:t>Main aim:</a:t>
            </a:r>
          </a:p>
        </p:txBody>
      </p:sp>
      <p:sp>
        <p:nvSpPr>
          <p:cNvPr id="826374" name="Text Box 6"/>
          <p:cNvSpPr txBox="1">
            <a:spLocks noChangeArrowheads="1"/>
          </p:cNvSpPr>
          <p:nvPr/>
        </p:nvSpPr>
        <p:spPr bwMode="auto">
          <a:xfrm>
            <a:off x="785786" y="2571744"/>
            <a:ext cx="800100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  <a:latin typeface="Arial" charset="0"/>
              </a:rPr>
              <a:t>To develop the knowledge, skills and attitudes required to 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</a:rPr>
              <a:t>confidently </a:t>
            </a:r>
            <a:r>
              <a:rPr lang="en-US" sz="2800" b="1" dirty="0">
                <a:solidFill>
                  <a:schemeClr val="tx1"/>
                </a:solidFill>
                <a:latin typeface="Arial" charset="0"/>
              </a:rPr>
              <a:t>carry out a job</a:t>
            </a:r>
            <a:r>
              <a:rPr lang="en-US" b="1" dirty="0">
                <a:solidFill>
                  <a:schemeClr val="tx1"/>
                </a:solidFill>
                <a:latin typeface="Arial" charset="0"/>
              </a:rPr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57188" y="5041900"/>
            <a:ext cx="8572500" cy="1200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Tx/>
              <a:buChar char="•"/>
              <a:defRPr/>
            </a:pPr>
            <a:r>
              <a:rPr lang="en-US" sz="2400" b="1" i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Costs money.</a:t>
            </a:r>
          </a:p>
          <a:p>
            <a:pPr marL="285750" indent="-285750">
              <a:buFontTx/>
              <a:buChar char="•"/>
              <a:defRPr/>
            </a:pPr>
            <a:endParaRPr lang="en-US" sz="2400" b="1" i="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marL="285750" indent="-285750">
              <a:buFontTx/>
              <a:buChar char="•"/>
              <a:defRPr/>
            </a:pPr>
            <a:r>
              <a:rPr lang="en-US" sz="2400" b="1" i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Can lead to drop in productivity whilst staff are trained. </a:t>
            </a:r>
            <a:endParaRPr lang="en-GB" sz="2400" b="1" i="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14313" y="4143375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0" dirty="0">
                <a:latin typeface="Arial" charset="0"/>
              </a:rPr>
              <a:t>However: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6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6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6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6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372" grpId="0" animBg="1" autoUpdateAnimBg="0"/>
      <p:bldP spid="826373" grpId="0" autoUpdateAnimBg="0"/>
      <p:bldP spid="826374" grpId="0" animBg="1" autoUpdateAnimBg="0"/>
      <p:bldP spid="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446088"/>
          </a:xfrm>
          <a:prstGeom prst="rect">
            <a:avLst/>
          </a:prstGeom>
          <a:solidFill>
            <a:schemeClr val="hlink"/>
          </a:solidFill>
          <a:ln w="57150" cmpd="thinThick">
            <a:noFill/>
            <a:miter lim="800000"/>
            <a:headEnd/>
            <a:tailEnd/>
          </a:ln>
        </p:spPr>
        <p:txBody>
          <a:bodyPr lIns="548640" tIns="9144" bIns="9144">
            <a:spAutoFit/>
          </a:bodyPr>
          <a:lstStyle/>
          <a:p>
            <a:r>
              <a:rPr lang="en-GB" sz="2800" b="1" i="0">
                <a:solidFill>
                  <a:srgbClr val="000066"/>
                </a:solidFill>
                <a:latin typeface="Arial" charset="0"/>
              </a:rPr>
              <a:t>Methods</a:t>
            </a:r>
            <a:endParaRPr lang="en-GB" b="1" i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636588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3200" b="1" dirty="0">
                <a:solidFill>
                  <a:srgbClr val="000066"/>
                </a:solidFill>
                <a:latin typeface="Arial" charset="0"/>
              </a:rPr>
              <a:t>On the Job Training</a:t>
            </a:r>
          </a:p>
        </p:txBody>
      </p:sp>
      <p:sp>
        <p:nvSpPr>
          <p:cNvPr id="835588" name="Text Box 4"/>
          <p:cNvSpPr txBox="1">
            <a:spLocks noChangeArrowheads="1"/>
          </p:cNvSpPr>
          <p:nvPr/>
        </p:nvSpPr>
        <p:spPr bwMode="auto">
          <a:xfrm>
            <a:off x="0" y="1772816"/>
            <a:ext cx="80668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marL="114300" lvl="1">
              <a:defRPr/>
            </a:pPr>
            <a:r>
              <a:rPr lang="en-US" sz="3600" b="1" dirty="0">
                <a:latin typeface="Arial" charset="0"/>
              </a:rPr>
              <a:t>Most common </a:t>
            </a:r>
            <a:r>
              <a:rPr lang="en-US" sz="3600" b="1" dirty="0" smtClean="0">
                <a:latin typeface="Arial" charset="0"/>
              </a:rPr>
              <a:t>method</a:t>
            </a:r>
            <a:r>
              <a:rPr lang="en-US" sz="3600" dirty="0">
                <a:latin typeface="Arial" charset="0"/>
              </a:rPr>
              <a:t> </a:t>
            </a:r>
            <a:r>
              <a:rPr lang="en-US" sz="3600" dirty="0" smtClean="0">
                <a:latin typeface="Arial" charset="0"/>
              </a:rPr>
              <a:t>- </a:t>
            </a:r>
            <a:r>
              <a:rPr lang="en-US" sz="3600" b="1" i="0" dirty="0" smtClean="0">
                <a:latin typeface="Arial" charset="0"/>
              </a:rPr>
              <a:t>‘sitting </a:t>
            </a:r>
            <a:r>
              <a:rPr lang="en-US" sz="3600" b="1" i="0" dirty="0">
                <a:latin typeface="Arial" charset="0"/>
              </a:rPr>
              <a:t>next to Nellie’</a:t>
            </a:r>
            <a:r>
              <a:rPr lang="en-US" sz="3600" dirty="0">
                <a:latin typeface="Arial" charset="0"/>
              </a:rPr>
              <a:t> involves:</a:t>
            </a:r>
          </a:p>
        </p:txBody>
      </p:sp>
      <p:sp>
        <p:nvSpPr>
          <p:cNvPr id="835589" name="Text Box 5"/>
          <p:cNvSpPr txBox="1">
            <a:spLocks noChangeArrowheads="1"/>
          </p:cNvSpPr>
          <p:nvPr/>
        </p:nvSpPr>
        <p:spPr bwMode="auto">
          <a:xfrm>
            <a:off x="-396552" y="3284984"/>
            <a:ext cx="5472608" cy="2677656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2" indent="-514350">
              <a:buFontTx/>
              <a:buChar char="•"/>
            </a:pPr>
            <a:r>
              <a:rPr lang="en-US" sz="2800" i="0" dirty="0">
                <a:latin typeface="Arial" charset="0"/>
              </a:rPr>
              <a:t>experienced employee showing trainee what to do.</a:t>
            </a:r>
          </a:p>
          <a:p>
            <a:pPr marL="1028700" lvl="2" indent="-514350">
              <a:buFontTx/>
              <a:buChar char="•"/>
            </a:pPr>
            <a:r>
              <a:rPr lang="en-US" sz="2800" i="0" dirty="0">
                <a:latin typeface="Arial" charset="0"/>
              </a:rPr>
              <a:t>trainee and trainer working alongside one another. </a:t>
            </a:r>
            <a:endParaRPr lang="en-GB" sz="2800" i="0" dirty="0">
              <a:latin typeface="Arial" charset="0"/>
            </a:endParaRP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924944"/>
            <a:ext cx="400646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5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5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5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5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5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35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35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5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5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35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5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5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35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5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586" grpId="0" animBg="1" autoUpdateAnimBg="0"/>
      <p:bldP spid="835588" grpId="0" autoUpdateAnimBg="0"/>
      <p:bldP spid="835589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636588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3200" i="1">
                <a:solidFill>
                  <a:srgbClr val="000066"/>
                </a:solidFill>
                <a:latin typeface="Arial" charset="0"/>
              </a:rPr>
              <a:t>On-the-job training</a:t>
            </a:r>
            <a:endParaRPr lang="en-GB" sz="3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0659" name="Text Box 3"/>
          <p:cNvSpPr txBox="1">
            <a:spLocks noChangeArrowheads="1"/>
          </p:cNvSpPr>
          <p:nvPr/>
        </p:nvSpPr>
        <p:spPr bwMode="auto">
          <a:xfrm>
            <a:off x="214313" y="1357313"/>
            <a:ext cx="87868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dirty="0">
                <a:latin typeface="Arial" charset="0"/>
              </a:rPr>
              <a:t>The internal approach is the simplest form of staff training.  The employee is trained by someone who already has the knowledge, skills and experience.</a:t>
            </a:r>
          </a:p>
        </p:txBody>
      </p:sp>
      <p:sp>
        <p:nvSpPr>
          <p:cNvPr id="710661" name="Text Box 5"/>
          <p:cNvSpPr txBox="1">
            <a:spLocks noChangeArrowheads="1"/>
          </p:cNvSpPr>
          <p:nvPr/>
        </p:nvSpPr>
        <p:spPr bwMode="auto">
          <a:xfrm>
            <a:off x="323528" y="3284984"/>
            <a:ext cx="85725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GB" sz="2400" dirty="0">
                <a:latin typeface="Arial" charset="0"/>
              </a:rPr>
              <a:t>Less costly than off-the-job training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GB" sz="2400" dirty="0">
                <a:latin typeface="Arial" charset="0"/>
              </a:rPr>
              <a:t>Specific to the needs of the business</a:t>
            </a:r>
          </a:p>
          <a:p>
            <a:pPr>
              <a:spcBef>
                <a:spcPct val="50000"/>
              </a:spcBef>
              <a:defRPr/>
            </a:pPr>
            <a:r>
              <a:rPr lang="en-GB" sz="2400" i="1" u="sng" dirty="0">
                <a:latin typeface="Arial" charset="0"/>
              </a:rPr>
              <a:t>But</a:t>
            </a:r>
          </a:p>
          <a:p>
            <a:pPr>
              <a:spcBef>
                <a:spcPct val="50000"/>
              </a:spcBef>
              <a:defRPr/>
            </a:pPr>
            <a:r>
              <a:rPr lang="en-GB" sz="2400" dirty="0">
                <a:latin typeface="Arial" charset="0"/>
              </a:rPr>
              <a:t>May be of </a:t>
            </a:r>
            <a:r>
              <a:rPr lang="en-GB" sz="2400" u="sng" dirty="0">
                <a:latin typeface="Arial" charset="0"/>
              </a:rPr>
              <a:t>poor standard </a:t>
            </a:r>
            <a:r>
              <a:rPr lang="en-GB" sz="2400" dirty="0">
                <a:latin typeface="Arial" charset="0"/>
              </a:rPr>
              <a:t>if those carrying out the training are </a:t>
            </a:r>
            <a:r>
              <a:rPr lang="en-GB" sz="2400" u="sng" dirty="0">
                <a:latin typeface="Arial" charset="0"/>
              </a:rPr>
              <a:t>not highly skilled </a:t>
            </a:r>
            <a:r>
              <a:rPr lang="en-GB" sz="2400" dirty="0">
                <a:latin typeface="Arial" charset="0"/>
              </a:rPr>
              <a:t>in </a:t>
            </a:r>
            <a:r>
              <a:rPr lang="en-GB" sz="2400" u="sng" dirty="0">
                <a:latin typeface="Arial" charset="0"/>
              </a:rPr>
              <a:t>training and communicating</a:t>
            </a:r>
          </a:p>
          <a:p>
            <a:pPr>
              <a:spcBef>
                <a:spcPct val="50000"/>
              </a:spcBef>
              <a:defRPr/>
            </a:pPr>
            <a:r>
              <a:rPr lang="en-GB" sz="2400" dirty="0">
                <a:latin typeface="Arial" charset="0"/>
              </a:rPr>
              <a:t>May pass </a:t>
            </a:r>
            <a:r>
              <a:rPr lang="en-GB" sz="2400" u="sng" dirty="0">
                <a:latin typeface="Arial" charset="0"/>
              </a:rPr>
              <a:t>bad habits </a:t>
            </a:r>
            <a:r>
              <a:rPr lang="en-GB" sz="2400" dirty="0">
                <a:latin typeface="Arial" charset="0"/>
              </a:rPr>
              <a:t>on to new employee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59" grpId="0" autoUpdateAnimBg="0"/>
      <p:bldP spid="71066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kills training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0034" y="1643050"/>
            <a:ext cx="382904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Off-the-job training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32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Often takes place away from the workplace, </a:t>
            </a:r>
            <a:r>
              <a:rPr kumimoji="0" lang="en-GB" sz="3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eg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at college.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3200" b="1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1138" name="Picture 2" descr="http://www.ambwashington.um.dk/NR/rdonlyres/B2B8CDAC-FC7F-4850-A91F-80BD84EC3E6B/0/le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143116"/>
            <a:ext cx="2971800" cy="2533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636588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3200" i="1">
                <a:solidFill>
                  <a:srgbClr val="000066"/>
                </a:solidFill>
                <a:latin typeface="Arial" charset="0"/>
              </a:rPr>
              <a:t>Off-the-job training</a:t>
            </a:r>
            <a:endParaRPr lang="en-GB" sz="3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2707" name="Text Box 3"/>
          <p:cNvSpPr txBox="1">
            <a:spLocks noChangeArrowheads="1"/>
          </p:cNvSpPr>
          <p:nvPr/>
        </p:nvSpPr>
        <p:spPr bwMode="auto">
          <a:xfrm>
            <a:off x="0" y="1484784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dirty="0">
                <a:latin typeface="Arial" charset="0"/>
              </a:rPr>
              <a:t>The external approach usually takes place in specialist organisations.  </a:t>
            </a:r>
          </a:p>
        </p:txBody>
      </p:sp>
      <p:sp>
        <p:nvSpPr>
          <p:cNvPr id="712708" name="Text Box 4"/>
          <p:cNvSpPr txBox="1">
            <a:spLocks noChangeArrowheads="1"/>
          </p:cNvSpPr>
          <p:nvPr/>
        </p:nvSpPr>
        <p:spPr bwMode="auto">
          <a:xfrm>
            <a:off x="214313" y="2714625"/>
            <a:ext cx="8643937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GB" sz="2400" dirty="0">
                <a:latin typeface="Arial" charset="0"/>
              </a:rPr>
              <a:t>Can bring in </a:t>
            </a:r>
            <a:r>
              <a:rPr lang="en-GB" sz="2400" u="sng" dirty="0">
                <a:latin typeface="Arial" charset="0"/>
              </a:rPr>
              <a:t>new ideas </a:t>
            </a:r>
            <a:r>
              <a:rPr lang="en-GB" sz="2400" dirty="0">
                <a:latin typeface="Arial" charset="0"/>
              </a:rPr>
              <a:t>from outside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GB" sz="2400" dirty="0">
                <a:latin typeface="Arial" charset="0"/>
              </a:rPr>
              <a:t>Develop employee skills for </a:t>
            </a:r>
            <a:r>
              <a:rPr lang="en-GB" sz="2400" u="sng" dirty="0">
                <a:latin typeface="Arial" charset="0"/>
              </a:rPr>
              <a:t>promotion</a:t>
            </a:r>
          </a:p>
          <a:p>
            <a:pPr>
              <a:spcBef>
                <a:spcPct val="50000"/>
              </a:spcBef>
              <a:defRPr/>
            </a:pPr>
            <a:r>
              <a:rPr lang="en-GB" sz="2400" i="1" u="sng" dirty="0">
                <a:latin typeface="Arial" charset="0"/>
              </a:rPr>
              <a:t>But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GB" sz="2400" dirty="0">
                <a:latin typeface="Arial" charset="0"/>
              </a:rPr>
              <a:t>More </a:t>
            </a:r>
            <a:r>
              <a:rPr lang="en-GB" sz="2400" u="sng" dirty="0">
                <a:latin typeface="Arial" charset="0"/>
              </a:rPr>
              <a:t>expensive</a:t>
            </a:r>
            <a:r>
              <a:rPr lang="en-GB" sz="2400" dirty="0">
                <a:latin typeface="Arial" charset="0"/>
              </a:rPr>
              <a:t> than on-the-job training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GB" sz="2400" u="sng" dirty="0">
                <a:latin typeface="Arial" charset="0"/>
              </a:rPr>
              <a:t>Not always specific </a:t>
            </a:r>
            <a:r>
              <a:rPr lang="en-GB" sz="2400" dirty="0">
                <a:latin typeface="Arial" charset="0"/>
              </a:rPr>
              <a:t>to the needs of the business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GB" sz="2400" u="sng" dirty="0">
                <a:latin typeface="Arial" charset="0"/>
              </a:rPr>
              <a:t>Lost production </a:t>
            </a:r>
            <a:r>
              <a:rPr lang="en-GB" sz="2400" dirty="0">
                <a:latin typeface="Arial" charset="0"/>
              </a:rPr>
              <a:t>while employee absent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07" grpId="0" autoUpdateAnimBg="0"/>
      <p:bldP spid="71270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332656"/>
            <a:ext cx="9144000" cy="17541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48640">
            <a:spAutoFit/>
          </a:bodyPr>
          <a:lstStyle/>
          <a:p>
            <a:pPr algn="ctr"/>
            <a:r>
              <a:rPr lang="en-GB" sz="5400" i="1" dirty="0">
                <a:solidFill>
                  <a:srgbClr val="000066"/>
                </a:solidFill>
                <a:latin typeface="Arial" charset="0"/>
              </a:rPr>
              <a:t>Group work</a:t>
            </a:r>
          </a:p>
          <a:p>
            <a:pPr algn="ctr"/>
            <a:r>
              <a:rPr lang="en-GB" sz="5400" i="1" dirty="0">
                <a:solidFill>
                  <a:srgbClr val="000066"/>
                </a:solidFill>
                <a:latin typeface="Arial" charset="0"/>
              </a:rPr>
              <a:t>Why train staff?</a:t>
            </a:r>
            <a:endParaRPr lang="en-GB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214313" y="4286250"/>
            <a:ext cx="3853631" cy="1323975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 lIns="548640">
            <a:spAutoFit/>
          </a:bodyPr>
          <a:lstStyle/>
          <a:p>
            <a:pPr algn="ctr"/>
            <a:r>
              <a:rPr lang="en-GB" sz="4000" i="1" dirty="0">
                <a:solidFill>
                  <a:srgbClr val="000066"/>
                </a:solidFill>
                <a:latin typeface="Arial" charset="0"/>
              </a:rPr>
              <a:t>Benefits to employee</a:t>
            </a:r>
            <a:endParaRPr lang="en-GB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5000625" y="4214813"/>
            <a:ext cx="3429000" cy="1323975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4000" i="1" dirty="0">
                <a:solidFill>
                  <a:srgbClr val="000066"/>
                </a:solidFill>
                <a:latin typeface="Arial" charset="0"/>
              </a:rPr>
              <a:t>Benefits to employer</a:t>
            </a:r>
            <a:endParaRPr lang="en-GB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7188" y="2786063"/>
            <a:ext cx="3214687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/>
              <a:t>Group 1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076056" y="2780928"/>
            <a:ext cx="3214688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/>
              <a:t>Group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1840" y="594928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5 minutes</a:t>
            </a:r>
            <a:endParaRPr lang="en-GB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42875" y="0"/>
            <a:ext cx="9001125" cy="708025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pPr algn="ctr"/>
            <a:r>
              <a:rPr lang="en-GB" sz="4000" i="1">
                <a:solidFill>
                  <a:srgbClr val="000066"/>
                </a:solidFill>
                <a:latin typeface="Arial" charset="0"/>
              </a:rPr>
              <a:t>Benefits to employers</a:t>
            </a:r>
            <a:endParaRPr lang="en-GB" sz="4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2875" y="1000125"/>
            <a:ext cx="9001125" cy="10001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Employees should be better at their job, which should mean they are more efficient and productive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4313" y="2214563"/>
            <a:ext cx="8929687" cy="92868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Gives staff the skills to do new jobs within the company.  This may save time and money on advertising externally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14313" y="4357688"/>
            <a:ext cx="8929687" cy="92868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Training can help staff stay up to date with changes in the business </a:t>
            </a:r>
            <a:r>
              <a:rPr lang="en-GB" dirty="0" err="1"/>
              <a:t>eg</a:t>
            </a:r>
            <a:r>
              <a:rPr lang="en-GB" dirty="0"/>
              <a:t> introduction of new technology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4313" y="5500688"/>
            <a:ext cx="8929687" cy="107156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Staff may be more committed and loyal to the business – absenteeism and labour turnover should be low</a:t>
            </a:r>
          </a:p>
          <a:p>
            <a:pPr algn="ctr">
              <a:defRPr/>
            </a:pPr>
            <a:r>
              <a:rPr lang="en-GB" dirty="0"/>
              <a:t> (which will save on recruitment costs)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14313" y="3284984"/>
            <a:ext cx="8929687" cy="9286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Reduce accidents, give business a better reputation and reduce costs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build="allAtOnce" animBg="1"/>
      <p:bldP spid="6" grpId="0" build="allAtOnce" animBg="1"/>
      <p:bldP spid="7" grpId="0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42875" y="0"/>
            <a:ext cx="9001125" cy="708025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pPr algn="ctr"/>
            <a:r>
              <a:rPr lang="en-GB" sz="4000" i="1">
                <a:solidFill>
                  <a:srgbClr val="000066"/>
                </a:solidFill>
                <a:latin typeface="Arial" charset="0"/>
              </a:rPr>
              <a:t>Benefits to employees</a:t>
            </a:r>
            <a:endParaRPr lang="en-GB" sz="4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2875" y="1357313"/>
            <a:ext cx="9001125" cy="10715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Employees with up-to-date knowledge and skills should be able to do their jobs better with fewer problems – which often increases job satisfaction and motivation.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4313" y="3500438"/>
            <a:ext cx="8929687" cy="9286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Gaining new skills may mean they can be promoted to jobs with better pay and more responsibility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14313" y="5143500"/>
            <a:ext cx="8929687" cy="9286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May be able to get better jobs with other businesses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68" name="Text Box 1040"/>
          <p:cNvSpPr txBox="1">
            <a:spLocks noChangeArrowheads="1"/>
          </p:cNvSpPr>
          <p:nvPr/>
        </p:nvSpPr>
        <p:spPr bwMode="auto">
          <a:xfrm>
            <a:off x="0" y="214313"/>
            <a:ext cx="9144000" cy="584200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3200" i="1">
                <a:solidFill>
                  <a:srgbClr val="000066"/>
                </a:solidFill>
                <a:latin typeface="Arial" charset="0"/>
              </a:rPr>
              <a:t>Learning objectives</a:t>
            </a:r>
            <a:endParaRPr lang="en-GB" sz="3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9572" name="Text Box 1044"/>
          <p:cNvSpPr txBox="1">
            <a:spLocks noChangeArrowheads="1"/>
          </p:cNvSpPr>
          <p:nvPr/>
        </p:nvSpPr>
        <p:spPr bwMode="auto">
          <a:xfrm>
            <a:off x="0" y="1071563"/>
            <a:ext cx="8786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200" b="0" i="1" dirty="0">
                <a:latin typeface="Arial" charset="0"/>
              </a:rPr>
              <a:t>To understand the different types of training</a:t>
            </a:r>
          </a:p>
        </p:txBody>
      </p:sp>
      <p:sp>
        <p:nvSpPr>
          <p:cNvPr id="279577" name="Text Box 1049"/>
          <p:cNvSpPr txBox="1">
            <a:spLocks noChangeArrowheads="1"/>
          </p:cNvSpPr>
          <p:nvPr/>
        </p:nvSpPr>
        <p:spPr bwMode="auto">
          <a:xfrm>
            <a:off x="0" y="20716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200" b="0" i="1" dirty="0">
                <a:latin typeface="Arial" charset="0"/>
              </a:rPr>
              <a:t>To analyse the benefits and drawbacks of training</a:t>
            </a:r>
          </a:p>
        </p:txBody>
      </p:sp>
      <p:sp>
        <p:nvSpPr>
          <p:cNvPr id="5" name="Text Box 1040"/>
          <p:cNvSpPr txBox="1">
            <a:spLocks noChangeArrowheads="1"/>
          </p:cNvSpPr>
          <p:nvPr/>
        </p:nvSpPr>
        <p:spPr bwMode="auto">
          <a:xfrm>
            <a:off x="0" y="3000375"/>
            <a:ext cx="9144000" cy="584200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3200" i="1">
                <a:solidFill>
                  <a:srgbClr val="000066"/>
                </a:solidFill>
                <a:latin typeface="Arial" charset="0"/>
              </a:rPr>
              <a:t>Learning outcomes</a:t>
            </a:r>
            <a:endParaRPr lang="en-GB" sz="3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Text Box 1044"/>
          <p:cNvSpPr txBox="1">
            <a:spLocks noChangeArrowheads="1"/>
          </p:cNvSpPr>
          <p:nvPr/>
        </p:nvSpPr>
        <p:spPr bwMode="auto">
          <a:xfrm>
            <a:off x="0" y="3857625"/>
            <a:ext cx="9001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200" b="0" i="1" dirty="0">
                <a:latin typeface="Arial" charset="0"/>
              </a:rPr>
              <a:t>To understand the different types of training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68" grpId="0" animBg="1" autoUpdateAnimBg="0"/>
      <p:bldP spid="279572" grpId="0" autoUpdateAnimBg="0"/>
      <p:bldP spid="279577" grpId="0" autoUpdateAnimBg="0"/>
      <p:bldP spid="5" grpId="0" animBg="1" autoUpdateAnimBg="0"/>
      <p:bldP spid="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67" name="Text Box 1039"/>
          <p:cNvSpPr txBox="1">
            <a:spLocks noChangeArrowheads="1"/>
          </p:cNvSpPr>
          <p:nvPr/>
        </p:nvSpPr>
        <p:spPr bwMode="auto">
          <a:xfrm>
            <a:off x="0" y="332656"/>
            <a:ext cx="9144000" cy="636588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3200" b="1">
                <a:solidFill>
                  <a:srgbClr val="000066"/>
                </a:solidFill>
                <a:latin typeface="Arial" charset="0"/>
              </a:rPr>
              <a:t>Training</a:t>
            </a:r>
            <a:endParaRPr lang="en-GB" sz="3800" b="1" i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9568" name="Text Box 1040"/>
          <p:cNvSpPr txBox="1">
            <a:spLocks noChangeArrowheads="1"/>
          </p:cNvSpPr>
          <p:nvPr/>
        </p:nvSpPr>
        <p:spPr bwMode="auto">
          <a:xfrm>
            <a:off x="2357438" y="3000375"/>
            <a:ext cx="44291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latin typeface="Arial" charset="0"/>
              </a:rPr>
              <a:t>B</a:t>
            </a:r>
            <a:r>
              <a:rPr lang="en-US" sz="3600" b="1" dirty="0" smtClean="0">
                <a:latin typeface="Arial" charset="0"/>
              </a:rPr>
              <a:t>enefits </a:t>
            </a:r>
            <a:r>
              <a:rPr lang="en-US" sz="3600" b="1" dirty="0">
                <a:latin typeface="Arial" charset="0"/>
              </a:rPr>
              <a:t>of training </a:t>
            </a:r>
          </a:p>
          <a:p>
            <a:pPr algn="ctr">
              <a:defRPr/>
            </a:pPr>
            <a:r>
              <a:rPr lang="en-US" sz="3600" b="1" dirty="0">
                <a:latin typeface="Arial" charset="0"/>
              </a:rPr>
              <a:t>to a business?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143375" y="5661248"/>
            <a:ext cx="2071688" cy="119675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 smtClean="0"/>
              <a:t>Introduce new technology</a:t>
            </a:r>
            <a:endParaRPr lang="en-US" sz="2000" dirty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000250" y="5857875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/>
              <a:t>Less supervision </a:t>
            </a:r>
            <a:endParaRPr lang="en-US" sz="2000" dirty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072313" y="4786313"/>
            <a:ext cx="2071687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/>
              <a:t>Less wastage</a:t>
            </a:r>
            <a:endParaRPr lang="en-US" sz="200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072313" y="2636912"/>
            <a:ext cx="2071687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 smtClean="0"/>
              <a:t>Improve Quality</a:t>
            </a:r>
            <a:endParaRPr lang="en-US" sz="2000" dirty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072313" y="3717032"/>
            <a:ext cx="2071687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/>
              <a:t>Less mistakes</a:t>
            </a:r>
            <a:endParaRPr lang="en-US" sz="200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286500" y="5857875"/>
            <a:ext cx="2245940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/>
              <a:t>Greater productivity</a:t>
            </a:r>
            <a:endParaRPr lang="en-US" sz="2000" dirty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0" y="4214813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 smtClean="0"/>
              <a:t>Motivating</a:t>
            </a:r>
          </a:p>
          <a:p>
            <a:pPr algn="ctr"/>
            <a:r>
              <a:rPr lang="en-GB" sz="2000" dirty="0" smtClean="0"/>
              <a:t>workers</a:t>
            </a:r>
            <a:endParaRPr lang="en-US" sz="2000" dirty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732240" y="1556792"/>
            <a:ext cx="2071687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1800" dirty="0"/>
              <a:t>Develop knowledge/</a:t>
            </a:r>
          </a:p>
          <a:p>
            <a:pPr algn="ctr"/>
            <a:r>
              <a:rPr lang="en-GB" sz="1800" dirty="0"/>
              <a:t>skills</a:t>
            </a:r>
            <a:endParaRPr lang="en-US" sz="1800" dirty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0" y="1988840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/>
              <a:t>Adaptable to change</a:t>
            </a:r>
            <a:endParaRPr lang="en-US" sz="2000" dirty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0" y="3000375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/>
              <a:t>More flexible</a:t>
            </a:r>
            <a:endParaRPr lang="en-US" sz="200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214313" y="5286375"/>
            <a:ext cx="2071687" cy="109495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/>
              <a:t>More secure in work</a:t>
            </a:r>
            <a:endParaRPr lang="en-US" sz="2000" dirty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2771800" y="980728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/>
              <a:t>Multi-skilled</a:t>
            </a:r>
            <a:endParaRPr lang="en-US" sz="200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4788024" y="1196752"/>
            <a:ext cx="2071687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/>
              <a:t>Employee feels valued</a:t>
            </a:r>
            <a:endParaRPr lang="en-US" sz="2000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755576" y="980728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 smtClean="0"/>
              <a:t>Good reputation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67" grpId="0" animBg="1" autoUpdateAnimBg="0"/>
      <p:bldP spid="279568" grpId="0" autoUpdateAnimBg="0"/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 animBg="1"/>
      <p:bldP spid="19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What problems might you have not training employees?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203575" y="2349500"/>
            <a:ext cx="28797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 b="1" dirty="0"/>
              <a:t>Problems of not training staff?</a:t>
            </a:r>
            <a:endParaRPr lang="en-US" sz="4000" b="1" dirty="0"/>
          </a:p>
        </p:txBody>
      </p:sp>
      <p:sp>
        <p:nvSpPr>
          <p:cNvPr id="718851" name="Text Box 3"/>
          <p:cNvSpPr txBox="1">
            <a:spLocks noChangeArrowheads="1"/>
          </p:cNvSpPr>
          <p:nvPr/>
        </p:nvSpPr>
        <p:spPr bwMode="auto">
          <a:xfrm>
            <a:off x="6084888" y="5300663"/>
            <a:ext cx="2590800" cy="5794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/>
              <a:t>Low morale</a:t>
            </a:r>
            <a:endParaRPr lang="en-US" sz="3200"/>
          </a:p>
        </p:txBody>
      </p:sp>
      <p:sp>
        <p:nvSpPr>
          <p:cNvPr id="718852" name="Text Box 4"/>
          <p:cNvSpPr txBox="1">
            <a:spLocks noChangeArrowheads="1"/>
          </p:cNvSpPr>
          <p:nvPr/>
        </p:nvSpPr>
        <p:spPr bwMode="auto">
          <a:xfrm>
            <a:off x="6804025" y="2060575"/>
            <a:ext cx="2087563" cy="1066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/>
              <a:t>Increased wastage</a:t>
            </a:r>
            <a:endParaRPr lang="en-US" sz="3200"/>
          </a:p>
        </p:txBody>
      </p:sp>
      <p:sp>
        <p:nvSpPr>
          <p:cNvPr id="718853" name="Text Box 5"/>
          <p:cNvSpPr txBox="1">
            <a:spLocks noChangeArrowheads="1"/>
          </p:cNvSpPr>
          <p:nvPr/>
        </p:nvSpPr>
        <p:spPr bwMode="auto">
          <a:xfrm>
            <a:off x="3203575" y="5157788"/>
            <a:ext cx="2447925" cy="9461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/>
              <a:t>Increase absenteeism</a:t>
            </a:r>
            <a:endParaRPr lang="en-US" sz="2800"/>
          </a:p>
        </p:txBody>
      </p:sp>
      <p:sp>
        <p:nvSpPr>
          <p:cNvPr id="718854" name="Text Box 6"/>
          <p:cNvSpPr txBox="1">
            <a:spLocks noChangeArrowheads="1"/>
          </p:cNvSpPr>
          <p:nvPr/>
        </p:nvSpPr>
        <p:spPr bwMode="auto">
          <a:xfrm>
            <a:off x="468313" y="4941888"/>
            <a:ext cx="2232025" cy="1066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/>
              <a:t>Fall in customers</a:t>
            </a:r>
            <a:endParaRPr lang="en-US" sz="3200"/>
          </a:p>
        </p:txBody>
      </p:sp>
      <p:sp>
        <p:nvSpPr>
          <p:cNvPr id="718855" name="Text Box 7"/>
          <p:cNvSpPr txBox="1">
            <a:spLocks noChangeArrowheads="1"/>
          </p:cNvSpPr>
          <p:nvPr/>
        </p:nvSpPr>
        <p:spPr bwMode="auto">
          <a:xfrm>
            <a:off x="250825" y="3716338"/>
            <a:ext cx="2592388" cy="5794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/>
              <a:t>Fall in sales</a:t>
            </a:r>
            <a:endParaRPr lang="en-US" sz="3200"/>
          </a:p>
        </p:txBody>
      </p:sp>
      <p:sp>
        <p:nvSpPr>
          <p:cNvPr id="718856" name="Text Box 8"/>
          <p:cNvSpPr txBox="1">
            <a:spLocks noChangeArrowheads="1"/>
          </p:cNvSpPr>
          <p:nvPr/>
        </p:nvSpPr>
        <p:spPr bwMode="auto">
          <a:xfrm>
            <a:off x="684213" y="549275"/>
            <a:ext cx="2446337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Fall in profits</a:t>
            </a:r>
            <a:endParaRPr lang="en-US"/>
          </a:p>
        </p:txBody>
      </p:sp>
      <p:sp>
        <p:nvSpPr>
          <p:cNvPr id="718857" name="Text Box 9"/>
          <p:cNvSpPr txBox="1">
            <a:spLocks noChangeArrowheads="1"/>
          </p:cNvSpPr>
          <p:nvPr/>
        </p:nvSpPr>
        <p:spPr bwMode="auto">
          <a:xfrm>
            <a:off x="395288" y="1700213"/>
            <a:ext cx="2087562" cy="1066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/>
              <a:t>Increase costs</a:t>
            </a:r>
            <a:endParaRPr lang="en-US" sz="3200"/>
          </a:p>
        </p:txBody>
      </p:sp>
      <p:sp>
        <p:nvSpPr>
          <p:cNvPr id="718858" name="Text Box 10"/>
          <p:cNvSpPr txBox="1">
            <a:spLocks noChangeArrowheads="1"/>
          </p:cNvSpPr>
          <p:nvPr/>
        </p:nvSpPr>
        <p:spPr bwMode="auto">
          <a:xfrm>
            <a:off x="6443663" y="549275"/>
            <a:ext cx="2087562" cy="1066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/>
              <a:t>Poor quality</a:t>
            </a:r>
            <a:endParaRPr lang="en-US" sz="3200"/>
          </a:p>
        </p:txBody>
      </p:sp>
      <p:sp>
        <p:nvSpPr>
          <p:cNvPr id="718859" name="Text Box 11"/>
          <p:cNvSpPr txBox="1">
            <a:spLocks noChangeArrowheads="1"/>
          </p:cNvSpPr>
          <p:nvPr/>
        </p:nvSpPr>
        <p:spPr bwMode="auto">
          <a:xfrm>
            <a:off x="3708400" y="333375"/>
            <a:ext cx="2087563" cy="1066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/>
              <a:t>Increase accidents</a:t>
            </a:r>
            <a:endParaRPr lang="en-US" sz="3200"/>
          </a:p>
        </p:txBody>
      </p:sp>
      <p:sp>
        <p:nvSpPr>
          <p:cNvPr id="718860" name="Text Box 12"/>
          <p:cNvSpPr txBox="1">
            <a:spLocks noChangeArrowheads="1"/>
          </p:cNvSpPr>
          <p:nvPr/>
        </p:nvSpPr>
        <p:spPr bwMode="auto">
          <a:xfrm>
            <a:off x="6732588" y="3860800"/>
            <a:ext cx="2087562" cy="1066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/>
              <a:t>Poor motivation</a:t>
            </a:r>
            <a:endParaRPr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8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51" grpId="0" animBg="1"/>
      <p:bldP spid="718852" grpId="0" animBg="1"/>
      <p:bldP spid="718853" grpId="0" animBg="1"/>
      <p:bldP spid="718854" grpId="0" animBg="1"/>
      <p:bldP spid="718855" grpId="0" animBg="1"/>
      <p:bldP spid="718856" grpId="0" animBg="1"/>
      <p:bldP spid="718857" grpId="0" animBg="1"/>
      <p:bldP spid="718858" grpId="0" animBg="1"/>
      <p:bldP spid="718859" grpId="0" animBg="1"/>
      <p:bldP spid="71886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/>
              <a:t>PLENARY </a:t>
            </a:r>
            <a:endParaRPr lang="en-GB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dirty="0" smtClean="0"/>
              <a:t>FILL THE </a:t>
            </a:r>
            <a:r>
              <a:rPr lang="en-GB" dirty="0" smtClean="0"/>
              <a:t>GAPS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Home learning - Revision questions on </a:t>
            </a:r>
            <a:r>
              <a:rPr lang="en-GB" dirty="0" err="1" smtClean="0"/>
              <a:t>Moodle</a:t>
            </a:r>
            <a:endParaRPr lang="en-GB" dirty="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training?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Once workers have been appointed they must be introduced to their new working environment</a:t>
            </a:r>
          </a:p>
          <a:p>
            <a:r>
              <a:rPr lang="en-GB" dirty="0" smtClean="0"/>
              <a:t>This is done through training</a:t>
            </a:r>
          </a:p>
          <a:p>
            <a:r>
              <a:rPr lang="en-GB" dirty="0" smtClean="0"/>
              <a:t>There are usually 4 reasons for training: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670" y="2571744"/>
            <a:ext cx="5872146" cy="1143000"/>
          </a:xfrm>
        </p:spPr>
        <p:txBody>
          <a:bodyPr/>
          <a:lstStyle/>
          <a:p>
            <a:r>
              <a:rPr lang="en-GB" dirty="0" smtClean="0"/>
              <a:t>Reasons for training</a:t>
            </a:r>
            <a:endParaRPr lang="en-GB" dirty="0"/>
          </a:p>
        </p:txBody>
      </p:sp>
      <p:sp>
        <p:nvSpPr>
          <p:cNvPr id="3" name="Rounded Rectangle 2"/>
          <p:cNvSpPr/>
          <p:nvPr/>
        </p:nvSpPr>
        <p:spPr>
          <a:xfrm>
            <a:off x="571472" y="785794"/>
            <a:ext cx="264320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INDUCTION</a:t>
            </a:r>
            <a:endParaRPr lang="en-GB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5643570" y="4357694"/>
            <a:ext cx="264320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MULTI-SKILLING</a:t>
            </a:r>
            <a:endParaRPr lang="en-GB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857224" y="4572008"/>
            <a:ext cx="264320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RE-TRAINING</a:t>
            </a:r>
            <a:endParaRPr lang="en-GB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5500694" y="928670"/>
            <a:ext cx="264320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UP-GRADING SKILLS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68" name="Text Box 1040"/>
          <p:cNvSpPr txBox="1">
            <a:spLocks noChangeArrowheads="1"/>
          </p:cNvSpPr>
          <p:nvPr/>
        </p:nvSpPr>
        <p:spPr bwMode="auto">
          <a:xfrm>
            <a:off x="0" y="609600"/>
            <a:ext cx="9144000" cy="584775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3200" i="1" dirty="0">
                <a:solidFill>
                  <a:srgbClr val="000066"/>
                </a:solidFill>
                <a:latin typeface="Arial" charset="0"/>
              </a:rPr>
              <a:t>Types of </a:t>
            </a:r>
            <a:r>
              <a:rPr lang="en-GB" sz="3200" i="1" dirty="0" smtClean="0">
                <a:solidFill>
                  <a:srgbClr val="000066"/>
                </a:solidFill>
                <a:latin typeface="Arial" charset="0"/>
              </a:rPr>
              <a:t>training – matching terms</a:t>
            </a:r>
            <a:endParaRPr lang="en-GB" sz="3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9572" name="Text Box 1044"/>
          <p:cNvSpPr txBox="1">
            <a:spLocks noChangeArrowheads="1"/>
          </p:cNvSpPr>
          <p:nvPr/>
        </p:nvSpPr>
        <p:spPr bwMode="auto">
          <a:xfrm>
            <a:off x="395288" y="1989138"/>
            <a:ext cx="83200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600" b="0" i="1" dirty="0">
                <a:latin typeface="Arial" charset="0"/>
              </a:rPr>
              <a:t>Induction training – </a:t>
            </a:r>
            <a:endParaRPr lang="en-GB" b="0" i="1" dirty="0">
              <a:latin typeface="Arial" charset="0"/>
            </a:endParaRPr>
          </a:p>
        </p:txBody>
      </p:sp>
      <p:sp>
        <p:nvSpPr>
          <p:cNvPr id="279577" name="Text Box 1049"/>
          <p:cNvSpPr txBox="1">
            <a:spLocks noChangeArrowheads="1"/>
          </p:cNvSpPr>
          <p:nvPr/>
        </p:nvSpPr>
        <p:spPr bwMode="auto">
          <a:xfrm>
            <a:off x="323850" y="3357563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600" b="0" i="1" dirty="0">
                <a:latin typeface="Arial" charset="0"/>
              </a:rPr>
              <a:t>On-the-job training – </a:t>
            </a:r>
            <a:endParaRPr lang="en-GB" b="0" i="1" dirty="0">
              <a:latin typeface="Arial" charset="0"/>
            </a:endParaRPr>
          </a:p>
        </p:txBody>
      </p:sp>
      <p:sp>
        <p:nvSpPr>
          <p:cNvPr id="279578" name="Text Box 1050"/>
          <p:cNvSpPr txBox="1">
            <a:spLocks noChangeArrowheads="1"/>
          </p:cNvSpPr>
          <p:nvPr/>
        </p:nvSpPr>
        <p:spPr bwMode="auto">
          <a:xfrm>
            <a:off x="323850" y="4868863"/>
            <a:ext cx="4680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600" b="0" i="1" dirty="0">
                <a:latin typeface="Arial" charset="0"/>
              </a:rPr>
              <a:t>Off-the-job training – </a:t>
            </a:r>
            <a:endParaRPr lang="en-GB" sz="2800" b="0" i="1" dirty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32040" y="4941168"/>
            <a:ext cx="377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0" i="1" dirty="0">
                <a:solidFill>
                  <a:prstClr val="black"/>
                </a:solidFill>
                <a:latin typeface="Arial" charset="0"/>
              </a:rPr>
              <a:t>introducing a new employee to the business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004048" y="3573016"/>
            <a:ext cx="34208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0" i="1" dirty="0">
                <a:solidFill>
                  <a:prstClr val="black"/>
                </a:solidFill>
                <a:latin typeface="Arial" charset="0"/>
              </a:rPr>
              <a:t>training given whilst doing the job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4788024" y="1772816"/>
            <a:ext cx="416751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en-GB" sz="2800" b="0" i="1" dirty="0">
                <a:solidFill>
                  <a:prstClr val="black"/>
                </a:solidFill>
                <a:latin typeface="Arial" charset="0"/>
              </a:rPr>
              <a:t>training given usually in specialist organisations </a:t>
            </a:r>
            <a:r>
              <a:rPr lang="en-GB" sz="2800" b="0" i="1" dirty="0" err="1">
                <a:solidFill>
                  <a:prstClr val="black"/>
                </a:solidFill>
                <a:latin typeface="Arial" charset="0"/>
              </a:rPr>
              <a:t>eg</a:t>
            </a:r>
            <a:r>
              <a:rPr lang="en-GB" sz="2800" b="0" i="1" dirty="0">
                <a:solidFill>
                  <a:prstClr val="black"/>
                </a:solidFill>
                <a:latin typeface="Arial" charset="0"/>
              </a:rPr>
              <a:t> college.</a:t>
            </a:r>
            <a:endParaRPr lang="en-GB" sz="2800" b="0" i="1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68" grpId="0" animBg="1" autoUpdateAnimBg="0"/>
      <p:bldP spid="279572" grpId="0" autoUpdateAnimBg="0"/>
      <p:bldP spid="279577" grpId="0" autoUpdateAnimBg="0"/>
      <p:bldP spid="27957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68" name="Text Box 1040"/>
          <p:cNvSpPr txBox="1">
            <a:spLocks noChangeArrowheads="1"/>
          </p:cNvSpPr>
          <p:nvPr/>
        </p:nvSpPr>
        <p:spPr bwMode="auto">
          <a:xfrm>
            <a:off x="0" y="609600"/>
            <a:ext cx="9144000" cy="636588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3200" i="1">
                <a:solidFill>
                  <a:srgbClr val="000066"/>
                </a:solidFill>
                <a:latin typeface="Arial" charset="0"/>
              </a:rPr>
              <a:t>Types of training</a:t>
            </a:r>
            <a:endParaRPr lang="en-GB" sz="3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9572" name="Text Box 1044"/>
          <p:cNvSpPr txBox="1">
            <a:spLocks noChangeArrowheads="1"/>
          </p:cNvSpPr>
          <p:nvPr/>
        </p:nvSpPr>
        <p:spPr bwMode="auto">
          <a:xfrm>
            <a:off x="395288" y="1989138"/>
            <a:ext cx="83200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600" b="0" i="1" dirty="0">
                <a:latin typeface="Arial" charset="0"/>
              </a:rPr>
              <a:t>Induction training – </a:t>
            </a:r>
            <a:r>
              <a:rPr lang="en-GB" b="0" i="1" dirty="0">
                <a:latin typeface="Arial" charset="0"/>
              </a:rPr>
              <a:t>introducing a new employee to the business</a:t>
            </a:r>
          </a:p>
        </p:txBody>
      </p:sp>
      <p:sp>
        <p:nvSpPr>
          <p:cNvPr id="279577" name="Text Box 1049"/>
          <p:cNvSpPr txBox="1">
            <a:spLocks noChangeArrowheads="1"/>
          </p:cNvSpPr>
          <p:nvPr/>
        </p:nvSpPr>
        <p:spPr bwMode="auto">
          <a:xfrm>
            <a:off x="323850" y="3357563"/>
            <a:ext cx="777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600" b="0" i="1" dirty="0">
                <a:latin typeface="Arial" charset="0"/>
              </a:rPr>
              <a:t>On-the-job training – </a:t>
            </a:r>
            <a:r>
              <a:rPr lang="en-GB" b="0" i="1" dirty="0">
                <a:latin typeface="Arial" charset="0"/>
              </a:rPr>
              <a:t>training given whilst doing the job</a:t>
            </a:r>
          </a:p>
        </p:txBody>
      </p:sp>
      <p:sp>
        <p:nvSpPr>
          <p:cNvPr id="279578" name="Text Box 1050"/>
          <p:cNvSpPr txBox="1">
            <a:spLocks noChangeArrowheads="1"/>
          </p:cNvSpPr>
          <p:nvPr/>
        </p:nvSpPr>
        <p:spPr bwMode="auto">
          <a:xfrm>
            <a:off x="323850" y="4868863"/>
            <a:ext cx="77724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600" b="0" i="1" dirty="0">
                <a:latin typeface="Arial" charset="0"/>
              </a:rPr>
              <a:t>Off-the-job training – </a:t>
            </a:r>
            <a:r>
              <a:rPr lang="en-GB" sz="2800" b="0" i="1" dirty="0">
                <a:latin typeface="Arial" charset="0"/>
              </a:rPr>
              <a:t>training given usually in specialist organisations </a:t>
            </a:r>
            <a:r>
              <a:rPr lang="en-GB" sz="2800" b="0" i="1" dirty="0" err="1">
                <a:latin typeface="Arial" charset="0"/>
              </a:rPr>
              <a:t>eg</a:t>
            </a:r>
            <a:r>
              <a:rPr lang="en-GB" sz="2800" b="0" i="1" dirty="0">
                <a:latin typeface="Arial" charset="0"/>
              </a:rPr>
              <a:t> college.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9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9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68" grpId="0" animBg="1" autoUpdateAnimBg="0"/>
      <p:bldP spid="279572" grpId="0" autoUpdateAnimBg="0"/>
      <p:bldP spid="279577" grpId="0" autoUpdateAnimBg="0"/>
      <p:bldP spid="27957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67" name="Text Box 1039"/>
          <p:cNvSpPr txBox="1">
            <a:spLocks noChangeArrowheads="1"/>
          </p:cNvSpPr>
          <p:nvPr/>
        </p:nvSpPr>
        <p:spPr bwMode="auto">
          <a:xfrm>
            <a:off x="0" y="609600"/>
            <a:ext cx="9144000" cy="636588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3200" b="1">
                <a:solidFill>
                  <a:srgbClr val="000066"/>
                </a:solidFill>
                <a:latin typeface="Arial" charset="0"/>
              </a:rPr>
              <a:t>Training</a:t>
            </a:r>
            <a:endParaRPr lang="en-GB" sz="3800" b="1" i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9568" name="Text Box 1040"/>
          <p:cNvSpPr txBox="1">
            <a:spLocks noChangeArrowheads="1"/>
          </p:cNvSpPr>
          <p:nvPr/>
        </p:nvSpPr>
        <p:spPr bwMode="auto">
          <a:xfrm>
            <a:off x="2357438" y="3000375"/>
            <a:ext cx="44291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latin typeface="Arial" charset="0"/>
              </a:rPr>
              <a:t>In pairs, think of the </a:t>
            </a:r>
          </a:p>
          <a:p>
            <a:pPr algn="ctr">
              <a:defRPr/>
            </a:pPr>
            <a:r>
              <a:rPr lang="en-US" sz="3600" dirty="0">
                <a:latin typeface="Arial" charset="0"/>
              </a:rPr>
              <a:t>benefits of training </a:t>
            </a:r>
          </a:p>
          <a:p>
            <a:pPr algn="ctr">
              <a:defRPr/>
            </a:pPr>
            <a:r>
              <a:rPr lang="en-US" sz="3600" dirty="0">
                <a:latin typeface="Arial" charset="0"/>
              </a:rPr>
              <a:t>to a business?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00430" y="5572140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/>
              <a:t>Multi-skilled</a:t>
            </a:r>
            <a:endParaRPr lang="en-US" sz="2000" dirty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000100" y="5500702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/>
              <a:t>Less supervision </a:t>
            </a:r>
            <a:endParaRPr lang="en-US" sz="2000" dirty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715140" y="4643446"/>
            <a:ext cx="2071687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/>
              <a:t>Less wastage</a:t>
            </a:r>
            <a:endParaRPr lang="en-US" sz="200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072313" y="2286000"/>
            <a:ext cx="2071687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/>
              <a:t>Quality work</a:t>
            </a:r>
            <a:endParaRPr lang="en-US" sz="200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072313" y="3500438"/>
            <a:ext cx="2071687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/>
              <a:t>Less mistakes</a:t>
            </a:r>
            <a:endParaRPr lang="en-US" sz="2000" dirty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857884" y="5643578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/>
              <a:t>Greater productivity</a:t>
            </a:r>
            <a:endParaRPr lang="en-US" sz="2000" dirty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0" y="4214818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 smtClean="0"/>
              <a:t>More motivating</a:t>
            </a:r>
            <a:endParaRPr lang="en-US" sz="2000" dirty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5429256" y="1500174"/>
            <a:ext cx="2071687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1800" dirty="0"/>
              <a:t>Develop knowledge/</a:t>
            </a:r>
          </a:p>
          <a:p>
            <a:pPr algn="ctr"/>
            <a:r>
              <a:rPr lang="en-GB" sz="1800" dirty="0"/>
              <a:t>skills</a:t>
            </a:r>
            <a:endParaRPr lang="en-US" sz="1800" dirty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14348" y="1785926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dirty="0"/>
              <a:t>Adaptable to change</a:t>
            </a:r>
            <a:endParaRPr lang="en-US" sz="2000" dirty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0" y="3000375"/>
            <a:ext cx="2071688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/>
              <a:t>More flexible</a:t>
            </a:r>
            <a:endParaRPr lang="en-US" sz="200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3000364" y="1500174"/>
            <a:ext cx="2071687" cy="10001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/>
              <a:t>Employee feels valued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67" grpId="0" animBg="1" autoUpdateAnimBg="0"/>
      <p:bldP spid="279568" grpId="0" autoUpdateAnimBg="0"/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18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types of training: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Induction</a:t>
            </a:r>
          </a:p>
          <a:p>
            <a:pPr lvl="1"/>
            <a:r>
              <a:rPr lang="en-GB" dirty="0" smtClean="0"/>
              <a:t>Introduce new employee to organisation</a:t>
            </a:r>
          </a:p>
          <a:p>
            <a:endParaRPr lang="en-GB" dirty="0"/>
          </a:p>
          <a:p>
            <a:r>
              <a:rPr lang="en-GB" dirty="0" smtClean="0"/>
              <a:t>Job specific skills – </a:t>
            </a:r>
          </a:p>
          <a:p>
            <a:pPr lvl="1"/>
            <a:r>
              <a:rPr lang="en-GB" dirty="0" smtClean="0"/>
              <a:t>on-the-job and </a:t>
            </a:r>
          </a:p>
          <a:p>
            <a:pPr lvl="1"/>
            <a:r>
              <a:rPr lang="en-GB" dirty="0" smtClean="0"/>
              <a:t>off-the-job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636588"/>
          </a:xfrm>
          <a:prstGeom prst="rect">
            <a:avLst/>
          </a:prstGeom>
          <a:solidFill>
            <a:schemeClr val="hlink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548640">
            <a:spAutoFit/>
          </a:bodyPr>
          <a:lstStyle/>
          <a:p>
            <a:r>
              <a:rPr lang="en-GB" sz="3200" b="1">
                <a:solidFill>
                  <a:srgbClr val="000066"/>
                </a:solidFill>
                <a:latin typeface="Arial" charset="0"/>
              </a:rPr>
              <a:t>Induction</a:t>
            </a:r>
          </a:p>
        </p:txBody>
      </p:sp>
      <p:sp>
        <p:nvSpPr>
          <p:cNvPr id="818180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446088"/>
          </a:xfrm>
          <a:prstGeom prst="rect">
            <a:avLst/>
          </a:prstGeom>
          <a:solidFill>
            <a:schemeClr val="hlink"/>
          </a:solidFill>
          <a:ln w="57150" cmpd="thinThick">
            <a:noFill/>
            <a:miter lim="800000"/>
            <a:headEnd/>
            <a:tailEnd/>
          </a:ln>
        </p:spPr>
        <p:txBody>
          <a:bodyPr lIns="548640" tIns="9144" bIns="9144">
            <a:spAutoFit/>
          </a:bodyPr>
          <a:lstStyle/>
          <a:p>
            <a:r>
              <a:rPr lang="en-GB" sz="2800" b="1" i="0" dirty="0">
                <a:solidFill>
                  <a:srgbClr val="000066"/>
                </a:solidFill>
                <a:latin typeface="Arial" charset="0"/>
              </a:rPr>
              <a:t>Importance</a:t>
            </a:r>
            <a:endParaRPr lang="en-GB" b="1" i="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818181" name="Text Box 5"/>
          <p:cNvSpPr txBox="1">
            <a:spLocks noChangeArrowheads="1"/>
          </p:cNvSpPr>
          <p:nvPr/>
        </p:nvSpPr>
        <p:spPr bwMode="auto">
          <a:xfrm>
            <a:off x="214282" y="2285992"/>
            <a:ext cx="8786874" cy="3108543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Tx/>
              <a:buChar char="•"/>
            </a:pPr>
            <a:r>
              <a:rPr lang="en-US" sz="2800" dirty="0" smtClean="0">
                <a:latin typeface="Arial" charset="0"/>
              </a:rPr>
              <a:t>To h</a:t>
            </a:r>
            <a:r>
              <a:rPr lang="en-US" sz="2800" i="0" dirty="0" smtClean="0">
                <a:latin typeface="Arial" charset="0"/>
              </a:rPr>
              <a:t>elp </a:t>
            </a:r>
            <a:r>
              <a:rPr lang="en-US" sz="2800" i="0" dirty="0">
                <a:latin typeface="Arial" charset="0"/>
              </a:rPr>
              <a:t>new employees settle into their jobs quickly</a:t>
            </a:r>
            <a:r>
              <a:rPr lang="en-US" sz="2800" i="0" dirty="0" smtClean="0">
                <a:latin typeface="Arial" charset="0"/>
              </a:rPr>
              <a:t>.</a:t>
            </a:r>
          </a:p>
          <a:p>
            <a:pPr marL="285750" indent="-285750">
              <a:buFontTx/>
              <a:buChar char="•"/>
            </a:pPr>
            <a:endParaRPr lang="en-US" sz="2800" i="0" dirty="0">
              <a:latin typeface="Arial" charset="0"/>
            </a:endParaRPr>
          </a:p>
          <a:p>
            <a:pPr marL="285750" indent="-285750">
              <a:buFontTx/>
              <a:buChar char="•"/>
            </a:pPr>
            <a:r>
              <a:rPr lang="en-US" sz="2800" i="0" dirty="0" smtClean="0">
                <a:latin typeface="Arial" charset="0"/>
              </a:rPr>
              <a:t>Make the employee as efficient as possible</a:t>
            </a:r>
          </a:p>
          <a:p>
            <a:pPr marL="285750" indent="-285750">
              <a:buFontTx/>
              <a:buChar char="•"/>
            </a:pPr>
            <a:endParaRPr lang="en-US" sz="2800" i="0" dirty="0" smtClean="0">
              <a:latin typeface="Arial" charset="0"/>
            </a:endParaRPr>
          </a:p>
          <a:p>
            <a:pPr marL="285750" indent="-285750">
              <a:buFontTx/>
              <a:buChar char="•"/>
            </a:pPr>
            <a:r>
              <a:rPr lang="en-US" sz="2800" dirty="0" smtClean="0">
                <a:latin typeface="Arial" charset="0"/>
              </a:rPr>
              <a:t>Encourage new workers to be committed to the </a:t>
            </a:r>
            <a:r>
              <a:rPr lang="en-US" sz="2800" dirty="0" err="1" smtClean="0">
                <a:latin typeface="Arial" charset="0"/>
              </a:rPr>
              <a:t>organisation</a:t>
            </a:r>
            <a:endParaRPr lang="en-US" sz="2800" i="0" dirty="0">
              <a:latin typeface="Arial" charset="0"/>
            </a:endParaRPr>
          </a:p>
          <a:p>
            <a:pPr marL="285750" indent="-285750">
              <a:buFontTx/>
              <a:buChar char="•"/>
            </a:pPr>
            <a:r>
              <a:rPr lang="en-US" sz="2800" i="0" dirty="0" smtClean="0">
                <a:solidFill>
                  <a:schemeClr val="bg1"/>
                </a:solidFill>
                <a:latin typeface="Arial" charset="0"/>
              </a:rPr>
              <a:t>.  </a:t>
            </a:r>
            <a:endParaRPr lang="en-GB" sz="2800" i="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8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8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8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8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8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8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8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8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8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8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8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8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8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8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8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8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8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8180" grpId="0" animBg="1" autoUpdateAnimBg="0"/>
      <p:bldP spid="818181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826</Words>
  <Application>Microsoft Office PowerPoint</Application>
  <PresentationFormat>On-screen Show (4:3)</PresentationFormat>
  <Paragraphs>178</Paragraphs>
  <Slides>23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Learning objectives</vt:lpstr>
      <vt:lpstr>Slide 2</vt:lpstr>
      <vt:lpstr>What is training?</vt:lpstr>
      <vt:lpstr>Reasons for training</vt:lpstr>
      <vt:lpstr>Slide 5</vt:lpstr>
      <vt:lpstr>Slide 6</vt:lpstr>
      <vt:lpstr>Slide 7</vt:lpstr>
      <vt:lpstr>Two types of training:</vt:lpstr>
      <vt:lpstr>Slide 9</vt:lpstr>
      <vt:lpstr>Slide 10</vt:lpstr>
      <vt:lpstr>What is the alternative to  induction training?</vt:lpstr>
      <vt:lpstr>Slide 12</vt:lpstr>
      <vt:lpstr>Slide 13</vt:lpstr>
      <vt:lpstr>Slide 14</vt:lpstr>
      <vt:lpstr>Skills training</vt:lpstr>
      <vt:lpstr>Slide 16</vt:lpstr>
      <vt:lpstr>Slide 17</vt:lpstr>
      <vt:lpstr>Slide 18</vt:lpstr>
      <vt:lpstr>Slide 19</vt:lpstr>
      <vt:lpstr>Slide 20</vt:lpstr>
      <vt:lpstr>What problems might you have not training employees?</vt:lpstr>
      <vt:lpstr>Slide 22</vt:lpstr>
      <vt:lpstr>PLENARY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</dc:title>
  <dc:creator>User</dc:creator>
  <cp:lastModifiedBy>User</cp:lastModifiedBy>
  <cp:revision>15</cp:revision>
  <dcterms:created xsi:type="dcterms:W3CDTF">2009-04-29T08:19:58Z</dcterms:created>
  <dcterms:modified xsi:type="dcterms:W3CDTF">2013-02-19T17:10:11Z</dcterms:modified>
</cp:coreProperties>
</file>