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A091CC-13E9-4003-BD3A-600B680501CD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613561-7A8A-41BD-B2F6-D46EC6A6551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943585C-699C-48FA-A88A-02957A2BE6BF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01EF1E-6106-40C1-8620-23279F1B3811}" type="slidenum">
              <a:rPr lang="en-GB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72BA5E0-53EC-417B-8D39-441C3D905867}" type="slidenum">
              <a:rPr lang="en-GB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9686345-D6FA-4325-8E14-7244FD5C0A63}" type="slidenum">
              <a:rPr lang="en-GB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BE08EB6-E60F-4F81-8558-D9F31D2DE6E6}" type="slidenum">
              <a:rPr lang="en-GB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9B3F750-FB4C-436D-8825-4F5447640DC6}" type="slidenum">
              <a:rPr lang="en-GB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CD405-99EC-4371-AD2B-F30542017DC4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1A02-A56B-41CA-873A-4230AF2DE8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CD405-99EC-4371-AD2B-F30542017DC4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1A02-A56B-41CA-873A-4230AF2DE8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CD405-99EC-4371-AD2B-F30542017DC4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1A02-A56B-41CA-873A-4230AF2DE8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CD405-99EC-4371-AD2B-F30542017DC4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1A02-A56B-41CA-873A-4230AF2DE8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CD405-99EC-4371-AD2B-F30542017DC4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1A02-A56B-41CA-873A-4230AF2DE8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CD405-99EC-4371-AD2B-F30542017DC4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1A02-A56B-41CA-873A-4230AF2DE8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CD405-99EC-4371-AD2B-F30542017DC4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1A02-A56B-41CA-873A-4230AF2DE8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CD405-99EC-4371-AD2B-F30542017DC4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1A02-A56B-41CA-873A-4230AF2DE8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CD405-99EC-4371-AD2B-F30542017DC4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1A02-A56B-41CA-873A-4230AF2DE8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CD405-99EC-4371-AD2B-F30542017DC4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1A02-A56B-41CA-873A-4230AF2DE8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CD405-99EC-4371-AD2B-F30542017DC4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1A02-A56B-41CA-873A-4230AF2DE8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CD405-99EC-4371-AD2B-F30542017DC4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91A02-A56B-41CA-873A-4230AF2DE80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Job advertising – notes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mtClean="0"/>
              <a:t>Objectives of Recruitment Advertising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GB" smtClean="0"/>
              <a:t>Inform audience of potential candidates about opportunity</a:t>
            </a:r>
          </a:p>
          <a:p>
            <a:pPr eaLnBrk="1" hangingPunct="1"/>
            <a:r>
              <a:rPr lang="en-GB" smtClean="0"/>
              <a:t>Provide enough information to both inform and interest possible applicants</a:t>
            </a:r>
          </a:p>
          <a:p>
            <a:pPr eaLnBrk="1" hangingPunct="1"/>
            <a:r>
              <a:rPr lang="en-GB" smtClean="0"/>
              <a:t>Help “screen” or dissuade unsuitable applicants</a:t>
            </a:r>
          </a:p>
          <a:p>
            <a:pPr eaLnBrk="1" hangingPunct="1"/>
            <a:r>
              <a:rPr lang="en-GB" smtClean="0"/>
              <a:t>Obtain most number of suitably qualified applicants for post advertised</a:t>
            </a:r>
          </a:p>
          <a:p>
            <a:pPr eaLnBrk="1" hangingPunct="1"/>
            <a:r>
              <a:rPr lang="en-GB" smtClean="0"/>
              <a:t>Note – recruitment adverts can be published internally </a:t>
            </a:r>
            <a:r>
              <a:rPr lang="en-GB" u="sng" smtClean="0"/>
              <a:t>and</a:t>
            </a:r>
            <a:r>
              <a:rPr lang="en-GB" smtClean="0"/>
              <a:t> externally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Placing a Job Advertisement</a:t>
            </a:r>
          </a:p>
        </p:txBody>
      </p:sp>
      <p:sp>
        <p:nvSpPr>
          <p:cNvPr id="1638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GB" smtClean="0"/>
              <a:t>Internal recruitment</a:t>
            </a:r>
          </a:p>
          <a:p>
            <a:pPr lvl="1" eaLnBrk="1" hangingPunct="1"/>
            <a:r>
              <a:rPr lang="en-GB" smtClean="0"/>
              <a:t>Notice boards</a:t>
            </a:r>
          </a:p>
          <a:p>
            <a:pPr lvl="1" eaLnBrk="1" hangingPunct="1"/>
            <a:r>
              <a:rPr lang="en-GB" smtClean="0"/>
              <a:t>Staff magazines &amp; newsletters</a:t>
            </a:r>
          </a:p>
          <a:p>
            <a:pPr lvl="1" eaLnBrk="1" hangingPunct="1"/>
            <a:r>
              <a:rPr lang="en-GB" smtClean="0"/>
              <a:t>Email</a:t>
            </a:r>
          </a:p>
          <a:p>
            <a:pPr eaLnBrk="1" hangingPunct="1"/>
            <a:r>
              <a:rPr lang="en-GB" smtClean="0"/>
              <a:t>External recruitment</a:t>
            </a:r>
          </a:p>
          <a:p>
            <a:pPr lvl="1" eaLnBrk="1" hangingPunct="1"/>
            <a:r>
              <a:rPr lang="en-GB" smtClean="0"/>
              <a:t>Newspapers and magazines</a:t>
            </a:r>
          </a:p>
          <a:p>
            <a:pPr lvl="1" eaLnBrk="1" hangingPunct="1"/>
            <a:r>
              <a:rPr lang="en-GB" smtClean="0"/>
              <a:t>Job centres</a:t>
            </a:r>
          </a:p>
          <a:p>
            <a:pPr lvl="1" eaLnBrk="1" hangingPunct="1"/>
            <a:r>
              <a:rPr lang="en-GB" smtClean="0"/>
              <a:t>Employment agencies and “Head-hunters”</a:t>
            </a:r>
          </a:p>
          <a:p>
            <a:pPr lvl="1" eaLnBrk="1" hangingPunct="1"/>
            <a:r>
              <a:rPr lang="en-GB" smtClean="0"/>
              <a:t>Direct contacts (e.g. with employees in a competitor business)</a:t>
            </a:r>
          </a:p>
          <a:p>
            <a:pPr lvl="1" eaLnBrk="1" hangingPunct="1"/>
            <a:r>
              <a:rPr lang="en-GB" smtClean="0"/>
              <a:t>Internet recruitment websites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Role of a Recruitment Agency</a:t>
            </a: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r>
              <a:rPr lang="en-GB" smtClean="0"/>
              <a:t>A recruitment agency works to provide a link between the employer and employee</a:t>
            </a:r>
          </a:p>
          <a:p>
            <a:pPr lvl="1" eaLnBrk="1" hangingPunct="1"/>
            <a:r>
              <a:rPr lang="en-GB" smtClean="0"/>
              <a:t>Potential employees register with the agency and provide personal details</a:t>
            </a:r>
          </a:p>
          <a:p>
            <a:pPr lvl="1" eaLnBrk="1" hangingPunct="1"/>
            <a:r>
              <a:rPr lang="en-GB" smtClean="0"/>
              <a:t>Employers approach the agency for shortlists of potential candidates</a:t>
            </a:r>
          </a:p>
          <a:p>
            <a:pPr eaLnBrk="1" hangingPunct="1"/>
            <a:r>
              <a:rPr lang="en-GB" smtClean="0"/>
              <a:t>Recruitment agencies charge a fee for the service</a:t>
            </a:r>
          </a:p>
          <a:p>
            <a:pPr lvl="1" eaLnBrk="1" hangingPunct="1"/>
            <a:r>
              <a:rPr lang="en-GB" smtClean="0"/>
              <a:t>Main fee is to the employer</a:t>
            </a:r>
          </a:p>
          <a:p>
            <a:pPr lvl="1" eaLnBrk="1" hangingPunct="1"/>
            <a:r>
              <a:rPr lang="en-GB" smtClean="0"/>
              <a:t>Usually a percentage of the employees wages and salary in the first 6-12 months</a:t>
            </a:r>
          </a:p>
          <a:p>
            <a:pPr lvl="1" eaLnBrk="1" hangingPunct="1"/>
            <a:r>
              <a:rPr lang="en-GB" smtClean="0"/>
              <a:t>Often an expensive option</a:t>
            </a:r>
          </a:p>
          <a:p>
            <a:pPr eaLnBrk="1" hangingPunct="1"/>
            <a:r>
              <a:rPr lang="en-GB" smtClean="0"/>
              <a:t>Some agencies specialise in particular employment areas</a:t>
            </a:r>
          </a:p>
          <a:p>
            <a:pPr lvl="1" eaLnBrk="1" hangingPunct="1"/>
            <a:r>
              <a:rPr lang="en-GB" smtClean="0"/>
              <a:t>E.g. nursing, financial services, teacher recruitment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mtClean="0"/>
              <a:t>Factors to Consider When Advertising a Job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b="1" smtClean="0"/>
              <a:t>Type of job</a:t>
            </a: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Senior management jobs merit adverts in the national newspapers and/or specialist management magazines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Many semi-skilled jobs need only be advertised locally to attract sufficient good quality candidates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Cost of advertising</a:t>
            </a: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National newspapers and television cost significantly more than local newspapers etc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Readership and circulation</a:t>
            </a: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How many relevant people does the medium reach? How frequently (e.g. weekly, monthly, annually!. Is the target audience actually only a small fraction of the total readership or Viewer ship?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Frequency</a:t>
            </a: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How often does the business want to advertise the post?</a:t>
            </a:r>
            <a:endParaRPr lang="en-GB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mtClean="0"/>
              <a:t>What Makes a Good Job Advertisement?</a:t>
            </a:r>
            <a:endParaRPr lang="en-US" smtClean="0"/>
          </a:p>
        </p:txBody>
      </p:sp>
      <p:sp>
        <p:nvSpPr>
          <p:cNvPr id="1945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/>
            <a:r>
              <a:rPr lang="en-US" smtClean="0"/>
              <a:t>Whilst there are no hard and fast rules about the contents of a job advert, the following features are likely to be in an effective advertisement:</a:t>
            </a:r>
          </a:p>
          <a:p>
            <a:pPr eaLnBrk="1" hangingPunct="1"/>
            <a:r>
              <a:rPr lang="en-US" b="1" smtClean="0"/>
              <a:t>Accurate</a:t>
            </a:r>
            <a:r>
              <a:rPr lang="en-US" smtClean="0"/>
              <a:t> - describes the job and its requirements accurately</a:t>
            </a:r>
          </a:p>
          <a:p>
            <a:pPr eaLnBrk="1" hangingPunct="1"/>
            <a:r>
              <a:rPr lang="en-US" b="1" smtClean="0"/>
              <a:t>Short </a:t>
            </a:r>
            <a:r>
              <a:rPr lang="en-US" smtClean="0"/>
              <a:t>- not too long-winded; covers just the important ground</a:t>
            </a:r>
          </a:p>
          <a:p>
            <a:pPr eaLnBrk="1" hangingPunct="1"/>
            <a:r>
              <a:rPr lang="en-US" b="1" smtClean="0"/>
              <a:t>Honest </a:t>
            </a:r>
            <a:r>
              <a:rPr lang="en-US" smtClean="0"/>
              <a:t>- does not make claims about the job or the business that will later prove false to applicants</a:t>
            </a:r>
          </a:p>
          <a:p>
            <a:pPr eaLnBrk="1" hangingPunct="1"/>
            <a:r>
              <a:rPr lang="en-US" b="1" smtClean="0"/>
              <a:t>Positive</a:t>
            </a:r>
            <a:r>
              <a:rPr lang="en-US" smtClean="0"/>
              <a:t> - gives the potential applicant a positive feel about joining the business</a:t>
            </a:r>
          </a:p>
          <a:p>
            <a:pPr eaLnBrk="1" hangingPunct="1"/>
            <a:r>
              <a:rPr lang="en-US" b="1" smtClean="0"/>
              <a:t>Relevant</a:t>
            </a:r>
            <a:r>
              <a:rPr lang="en-US" smtClean="0"/>
              <a:t> - provides details that prospective applicants need to know at the application stage (e.g. is shift-working required; are there any qualifications required)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Contents of a Job Advertisement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r>
              <a:rPr lang="en-US" smtClean="0"/>
              <a:t>Most job adverts contain:</a:t>
            </a:r>
          </a:p>
          <a:p>
            <a:pPr eaLnBrk="1" hangingPunct="1"/>
            <a:r>
              <a:rPr lang="en-US" b="1" smtClean="0"/>
              <a:t>Details of the business/organisation</a:t>
            </a:r>
            <a:r>
              <a:rPr lang="en-US" smtClean="0"/>
              <a:t> (name, brand, location, type of business)</a:t>
            </a:r>
          </a:p>
          <a:p>
            <a:pPr eaLnBrk="1" hangingPunct="1"/>
            <a:r>
              <a:rPr lang="en-US" b="1" smtClean="0"/>
              <a:t>Outline details of the job</a:t>
            </a:r>
            <a:r>
              <a:rPr lang="en-US" smtClean="0"/>
              <a:t> (title, main duties)</a:t>
            </a:r>
          </a:p>
          <a:p>
            <a:pPr eaLnBrk="1" hangingPunct="1"/>
            <a:r>
              <a:rPr lang="en-US" b="1" smtClean="0"/>
              <a:t>Conditions</a:t>
            </a:r>
            <a:r>
              <a:rPr lang="en-US" smtClean="0"/>
              <a:t> (special factors affecting the job)</a:t>
            </a:r>
          </a:p>
          <a:p>
            <a:pPr eaLnBrk="1" hangingPunct="1"/>
            <a:r>
              <a:rPr lang="en-US" b="1" smtClean="0"/>
              <a:t>Experience / qualifications required</a:t>
            </a:r>
            <a:r>
              <a:rPr lang="en-US" smtClean="0"/>
              <a:t> (e.g. minimum qualifications, amount of experience)</a:t>
            </a:r>
          </a:p>
          <a:p>
            <a:pPr eaLnBrk="1" hangingPunct="1"/>
            <a:r>
              <a:rPr lang="en-US" b="1" smtClean="0"/>
              <a:t>Rewards</a:t>
            </a:r>
            <a:r>
              <a:rPr lang="en-US" smtClean="0"/>
              <a:t> (financial and non-financial; the financial rewards may be grouped together under a total valued "package2 - e.g. total package circa £50,000)</a:t>
            </a:r>
          </a:p>
          <a:p>
            <a:pPr eaLnBrk="1" hangingPunct="1"/>
            <a:r>
              <a:rPr lang="en-US" b="1" smtClean="0"/>
              <a:t>Application process</a:t>
            </a:r>
            <a:r>
              <a:rPr lang="en-US" smtClean="0"/>
              <a:t> (how should applicants apply, how to; deadlines)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501</Words>
  <Application>Microsoft Office PowerPoint</Application>
  <PresentationFormat>On-screen Show (4:3)</PresentationFormat>
  <Paragraphs>59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Job advertising – notes </vt:lpstr>
      <vt:lpstr>Objectives of Recruitment Advertising</vt:lpstr>
      <vt:lpstr>Placing a Job Advertisement</vt:lpstr>
      <vt:lpstr>Role of a Recruitment Agency</vt:lpstr>
      <vt:lpstr>Factors to Consider When Advertising a Job</vt:lpstr>
      <vt:lpstr>What Makes a Good Job Advertisement?</vt:lpstr>
      <vt:lpstr>Contents of a Job Advertisement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Job advertising – notes </dc:title>
  <dc:creator>Admin</dc:creator>
  <cp:lastModifiedBy>Admin</cp:lastModifiedBy>
  <cp:revision>1</cp:revision>
  <dcterms:created xsi:type="dcterms:W3CDTF">2011-09-12T14:47:10Z</dcterms:created>
  <dcterms:modified xsi:type="dcterms:W3CDTF">2011-09-12T14:47:42Z</dcterms:modified>
</cp:coreProperties>
</file>