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4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6" r:id="rId18"/>
    <p:sldId id="277" r:id="rId19"/>
    <p:sldId id="283" r:id="rId20"/>
    <p:sldId id="299" r:id="rId21"/>
    <p:sldId id="300" r:id="rId22"/>
    <p:sldId id="301" r:id="rId23"/>
    <p:sldId id="284" r:id="rId24"/>
    <p:sldId id="289" r:id="rId25"/>
    <p:sldId id="288" r:id="rId26"/>
    <p:sldId id="282" r:id="rId27"/>
    <p:sldId id="287" r:id="rId28"/>
    <p:sldId id="278" r:id="rId29"/>
    <p:sldId id="280" r:id="rId30"/>
    <p:sldId id="281" r:id="rId31"/>
    <p:sldId id="296" r:id="rId32"/>
    <p:sldId id="295" r:id="rId33"/>
    <p:sldId id="294" r:id="rId34"/>
    <p:sldId id="305" r:id="rId35"/>
    <p:sldId id="306" r:id="rId36"/>
    <p:sldId id="302" r:id="rId37"/>
    <p:sldId id="303" r:id="rId38"/>
    <p:sldId id="291" r:id="rId39"/>
    <p:sldId id="297" r:id="rId40"/>
  </p:sldIdLst>
  <p:sldSz cx="9144000" cy="6858000" type="screen4x3"/>
  <p:notesSz cx="9979025" cy="68341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5" autoAdjust="0"/>
  </p:normalViewPr>
  <p:slideViewPr>
    <p:cSldViewPr>
      <p:cViewPr>
        <p:scale>
          <a:sx n="66" d="100"/>
          <a:sy n="66" d="100"/>
        </p:scale>
        <p:origin x="-124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1288"/>
            <a:ext cx="43259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8F3726B-F2F7-4710-AC12-1A52EA0A4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3088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B8C96-4974-4681-B3B3-B21DC44F87E2}" type="datetimeFigureOut">
              <a:rPr lang="en-US" smtClean="0"/>
              <a:pPr/>
              <a:t>1/29/2013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8538" y="3246438"/>
            <a:ext cx="7981950" cy="307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3088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12C6A-FE3B-4DB7-AAB1-BEEEAEC44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2C6A-FE3B-4DB7-AAB1-BEEEAEC4464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86BA-3DC1-4DFD-9663-A13133CDB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7860-D99E-4AEB-86F8-3B9EDA50F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F1B6-469C-4B69-AA9C-F61FD29C9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885C-7F8D-49BC-A5FB-2BAA0BEEF5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3D1CA-496C-4B5C-BB8B-1178BB141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E0AE-4D8C-49D2-8DDD-AE820F1B2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C283-B6D1-496B-A3A4-299E897404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FDA1-2AF1-43AB-87E2-06B8B4E22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7D8B-2CF1-427E-9C82-33CF7EDB6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F341-43A8-4563-881B-BCD026F8E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5822B-E4A3-4F6B-A25E-739A18653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BDB7-5EBD-4EFF-815D-14A596AB3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270AE01-A710-4A87-A6D7-E88CB7353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Review test and update assessment records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0243" name="Picture 4" descr="reggae_reggae_sauc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levi_roo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6858000"/>
          </a:xfrm>
        </p:spPr>
      </p:pic>
      <p:sp>
        <p:nvSpPr>
          <p:cNvPr id="6" name="Rectangle 5"/>
          <p:cNvSpPr/>
          <p:nvPr/>
        </p:nvSpPr>
        <p:spPr>
          <a:xfrm>
            <a:off x="1214414" y="2143116"/>
            <a:ext cx="254428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Levi Roots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1267" name="Picture 4" descr="ToniandGu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87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anthony_masco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0"/>
            <a:ext cx="4356100" cy="6858000"/>
          </a:xfrm>
        </p:spPr>
      </p:pic>
      <p:sp>
        <p:nvSpPr>
          <p:cNvPr id="6" name="Rectangle 5"/>
          <p:cNvSpPr/>
          <p:nvPr/>
        </p:nvSpPr>
        <p:spPr>
          <a:xfrm>
            <a:off x="642910" y="2928934"/>
            <a:ext cx="300039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Tony guy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4" descr="innocent_smooth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nnocent_foun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5455262" y="399810"/>
            <a:ext cx="2963868" cy="4666148"/>
          </a:xfrm>
        </p:spPr>
      </p:pic>
      <p:sp>
        <p:nvSpPr>
          <p:cNvPr id="6" name="Rectangle 5"/>
          <p:cNvSpPr/>
          <p:nvPr/>
        </p:nvSpPr>
        <p:spPr>
          <a:xfrm>
            <a:off x="500034" y="1714488"/>
            <a:ext cx="371477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dirty="0" smtClean="0"/>
              <a:t>Richard Reed, Adam </a:t>
            </a:r>
            <a:r>
              <a:rPr lang="en-GB" sz="3600" dirty="0" err="1" smtClean="0"/>
              <a:t>Balon</a:t>
            </a:r>
            <a:r>
              <a:rPr lang="en-GB" sz="3600" dirty="0" smtClean="0"/>
              <a:t> </a:t>
            </a:r>
          </a:p>
          <a:p>
            <a:r>
              <a:rPr lang="en-GB" sz="3600" dirty="0" smtClean="0"/>
              <a:t>and Jon Wright</a:t>
            </a:r>
            <a:r>
              <a:rPr lang="en-GB" dirty="0" smtClean="0"/>
              <a:t>;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463" y="260350"/>
            <a:ext cx="4176712" cy="63373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4340" name="Picture 5" descr="zzg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microsof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105275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1538" y="1643050"/>
            <a:ext cx="282000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800" dirty="0" smtClean="0"/>
              <a:t>Bill Gates</a:t>
            </a:r>
            <a:endParaRPr lang="en-GB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463" y="260350"/>
            <a:ext cx="4176712" cy="63373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5364" name="Picture 5" descr="ben-jerry-sma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42497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zzbj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4572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2844" y="857232"/>
            <a:ext cx="428628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Ben Cohen and Jerry Greenfield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9" descr="faceb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4640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463" y="260350"/>
            <a:ext cx="4176712" cy="63373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6388" name="Picture 7" descr="FacebookGuyAP_468x284"/>
          <p:cNvPicPr>
            <a:picLocks noChangeAspect="1" noChangeArrowheads="1"/>
          </p:cNvPicPr>
          <p:nvPr/>
        </p:nvPicPr>
        <p:blipFill>
          <a:blip r:embed="rId3" cstate="print"/>
          <a:srcRect r="43892"/>
          <a:stretch>
            <a:fillRect/>
          </a:stretch>
        </p:blipFill>
        <p:spPr bwMode="auto">
          <a:xfrm>
            <a:off x="0" y="214290"/>
            <a:ext cx="492919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4282" y="1428736"/>
            <a:ext cx="460735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 </a:t>
            </a:r>
            <a:r>
              <a:rPr lang="en-GB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Zuckerberg</a:t>
            </a:r>
            <a:r>
              <a:rPr lang="en-GB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FacebookGuyAP_468x284"/>
          <p:cNvPicPr>
            <a:picLocks noChangeAspect="1" noChangeArrowheads="1"/>
          </p:cNvPicPr>
          <p:nvPr/>
        </p:nvPicPr>
        <p:blipFill>
          <a:blip r:embed="rId3" cstate="print"/>
          <a:srcRect l="55999"/>
          <a:stretch>
            <a:fillRect/>
          </a:stretch>
        </p:blipFill>
        <p:spPr bwMode="auto">
          <a:xfrm>
            <a:off x="4929190" y="-19945"/>
            <a:ext cx="4214810" cy="690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463" y="260350"/>
            <a:ext cx="4176712" cy="63373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7412" name="Picture 4" descr="ben-jerry-sma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42497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ull_957604james_dyson_cut_out_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0"/>
            <a:ext cx="4427537" cy="68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Dy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500562" cy="69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4282" y="1142984"/>
            <a:ext cx="437812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5400" dirty="0" smtClean="0"/>
              <a:t>James Dyson</a:t>
            </a:r>
            <a:endParaRPr lang="en-GB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463" y="260350"/>
            <a:ext cx="4176712" cy="63373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8436" name="Picture 4" descr="ben-jerry-sma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42497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ull_957604james_dyson_cut_out_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0350"/>
            <a:ext cx="41036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063peterjonesDM_468x6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679" y="-112573"/>
            <a:ext cx="4599321" cy="697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7158" y="642918"/>
            <a:ext cx="387798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5400" dirty="0" smtClean="0"/>
              <a:t>Peter Jones</a:t>
            </a:r>
            <a:endParaRPr lang="en-GB" sz="5400" dirty="0"/>
          </a:p>
        </p:txBody>
      </p:sp>
      <p:pic>
        <p:nvPicPr>
          <p:cNvPr id="2" name="Picture 2" descr="http://www.peterjones.tv/images/portfolio/Phones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381260"/>
            <a:ext cx="4714877" cy="2619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Learning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understand what is meant by entrepreneur and enterprise</a:t>
            </a:r>
          </a:p>
          <a:p>
            <a:r>
              <a:rPr lang="en-GB" dirty="0" smtClean="0"/>
              <a:t>Appreciate that enterprise involves taking risks, showing initiative and a willingness to undertake new ventures</a:t>
            </a:r>
          </a:p>
          <a:p>
            <a:r>
              <a:rPr lang="en-GB" dirty="0" smtClean="0"/>
              <a:t>Recap understanding of goods and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en-GB" b="1" dirty="0" smtClean="0"/>
              <a:t>Learning outcomes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643866" cy="3357586"/>
          </a:xfrm>
        </p:spPr>
        <p:txBody>
          <a:bodyPr/>
          <a:lstStyle/>
          <a:p>
            <a:r>
              <a:rPr lang="en-GB" dirty="0" smtClean="0"/>
              <a:t>To identify the enterprise skills from a given entrepreneur</a:t>
            </a:r>
          </a:p>
          <a:p>
            <a:endParaRPr lang="en-GB" dirty="0" smtClean="0"/>
          </a:p>
          <a:p>
            <a:r>
              <a:rPr lang="en-GB" dirty="0" smtClean="0"/>
              <a:t>To research the characteristics of an entrepreneur that they know or are familiar with and present a fact sheet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/>
          <a:lstStyle/>
          <a:p>
            <a:pPr eaLnBrk="1" hangingPunct="1"/>
            <a:r>
              <a:rPr lang="en-GB" b="1" dirty="0" smtClean="0"/>
              <a:t>Who am I and what is my business?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b="1" dirty="0" smtClean="0"/>
              <a:t>Products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836712"/>
            <a:ext cx="2160240" cy="532655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Goods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764704"/>
            <a:ext cx="2232248" cy="532655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Services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3851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Physical, tangible products</a:t>
            </a:r>
            <a:endParaRPr lang="en-GB" sz="2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1268760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    Non-physical, intangible products </a:t>
            </a:r>
            <a:endParaRPr lang="en-GB" sz="28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528" y="2420888"/>
            <a:ext cx="3785964" cy="3885778"/>
            <a:chOff x="323528" y="2420888"/>
            <a:chExt cx="3785964" cy="38857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564904"/>
              <a:ext cx="1152128" cy="7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9264" r="36594"/>
            <a:stretch>
              <a:fillRect/>
            </a:stretch>
          </p:blipFill>
          <p:spPr bwMode="auto">
            <a:xfrm rot="2058193">
              <a:off x="1763688" y="2420888"/>
              <a:ext cx="50405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293096"/>
              <a:ext cx="1524000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2492896"/>
              <a:ext cx="14097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3501008"/>
              <a:ext cx="9715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373216"/>
              <a:ext cx="15240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4788024" y="2204864"/>
            <a:ext cx="3972272" cy="4339927"/>
            <a:chOff x="4788024" y="2204864"/>
            <a:chExt cx="3972272" cy="43399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2204864"/>
              <a:ext cx="1956048" cy="1467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64288" y="2276872"/>
              <a:ext cx="1524000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20072" y="3573016"/>
              <a:ext cx="152400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36296" y="3501008"/>
              <a:ext cx="15240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64288" y="5373216"/>
              <a:ext cx="152400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36096" y="4941168"/>
              <a:ext cx="1163960" cy="116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485" r="65453" b="6806"/>
          <a:stretch>
            <a:fillRect/>
          </a:stretch>
        </p:blipFill>
        <p:spPr bwMode="auto">
          <a:xfrm>
            <a:off x="323528" y="0"/>
            <a:ext cx="4896544" cy="6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80112" y="1844824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TASK:</a:t>
            </a:r>
          </a:p>
          <a:p>
            <a:pPr algn="ctr"/>
            <a:r>
              <a:rPr lang="en-GB" sz="4800" b="1" dirty="0" smtClean="0"/>
              <a:t>GOOD </a:t>
            </a:r>
          </a:p>
          <a:p>
            <a:pPr algn="ctr"/>
            <a:r>
              <a:rPr lang="en-GB" sz="4800" b="1" dirty="0" smtClean="0"/>
              <a:t>OR SERVICE?</a:t>
            </a:r>
            <a:endParaRPr lang="en-GB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8064" y="836712"/>
            <a:ext cx="3744416" cy="4752528"/>
            <a:chOff x="3071802" y="1500174"/>
            <a:chExt cx="2428892" cy="3643338"/>
          </a:xfrm>
        </p:grpSpPr>
        <p:sp>
          <p:nvSpPr>
            <p:cNvPr id="3" name="Cloud Callout 2"/>
            <p:cNvSpPr/>
            <p:nvPr/>
          </p:nvSpPr>
          <p:spPr>
            <a:xfrm rot="2906963">
              <a:off x="4418453" y="1760810"/>
              <a:ext cx="857256" cy="357190"/>
            </a:xfrm>
            <a:prstGeom prst="cloudCallout">
              <a:avLst>
                <a:gd name="adj1" fmla="val -18258"/>
                <a:gd name="adj2" fmla="val 20435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071802" y="1500174"/>
              <a:ext cx="2428892" cy="3643338"/>
              <a:chOff x="3071802" y="1500174"/>
              <a:chExt cx="2428892" cy="364333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571868" y="1714488"/>
                <a:ext cx="1357322" cy="107157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>
                <a:stCxn id="5" idx="4"/>
              </p:cNvCxnSpPr>
              <p:nvPr/>
            </p:nvCxnSpPr>
            <p:spPr>
              <a:xfrm rot="5400000">
                <a:off x="3696885" y="3303984"/>
                <a:ext cx="1071571" cy="35718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 flipV="1">
                <a:off x="3071802" y="3000372"/>
                <a:ext cx="1143008" cy="35719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214810" y="3000372"/>
                <a:ext cx="1285884" cy="35719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3143240" y="4071942"/>
                <a:ext cx="1285884" cy="857256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V="1">
                <a:off x="4036215" y="4036223"/>
                <a:ext cx="1285884" cy="928694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3857620" y="2000240"/>
                <a:ext cx="214314" cy="14287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57686" y="2000240"/>
                <a:ext cx="204790" cy="13335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43372" y="2214554"/>
                <a:ext cx="142876" cy="14287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4" name="Arc 13"/>
              <p:cNvSpPr/>
              <p:nvPr/>
            </p:nvSpPr>
            <p:spPr>
              <a:xfrm rot="13723726" flipH="1">
                <a:off x="3891545" y="1848895"/>
                <a:ext cx="717968" cy="795614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5" name="Cloud Callout 14"/>
              <p:cNvSpPr/>
              <p:nvPr/>
            </p:nvSpPr>
            <p:spPr>
              <a:xfrm>
                <a:off x="3786182" y="1500174"/>
                <a:ext cx="857256" cy="357190"/>
              </a:xfrm>
              <a:prstGeom prst="cloudCallout">
                <a:avLst>
                  <a:gd name="adj1" fmla="val -18258"/>
                  <a:gd name="adj2" fmla="val 2043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6" name="Cloud Callout 15"/>
              <p:cNvSpPr/>
              <p:nvPr/>
            </p:nvSpPr>
            <p:spPr>
              <a:xfrm rot="19092072">
                <a:off x="3171986" y="1702788"/>
                <a:ext cx="857256" cy="357190"/>
              </a:xfrm>
              <a:prstGeom prst="cloudCallout">
                <a:avLst>
                  <a:gd name="adj1" fmla="val -18258"/>
                  <a:gd name="adj2" fmla="val 2043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Cloud Callout 16"/>
              <p:cNvSpPr/>
              <p:nvPr/>
            </p:nvSpPr>
            <p:spPr>
              <a:xfrm rot="15968731">
                <a:off x="3064492" y="2046995"/>
                <a:ext cx="857256" cy="357190"/>
              </a:xfrm>
              <a:prstGeom prst="cloudCallout">
                <a:avLst>
                  <a:gd name="adj1" fmla="val -18258"/>
                  <a:gd name="adj2" fmla="val 20435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8" name="Cloud Callout 17"/>
              <p:cNvSpPr/>
              <p:nvPr/>
            </p:nvSpPr>
            <p:spPr>
              <a:xfrm rot="5400000">
                <a:off x="4536281" y="2107397"/>
                <a:ext cx="857256" cy="357190"/>
              </a:xfrm>
              <a:prstGeom prst="cloudCallout">
                <a:avLst>
                  <a:gd name="adj1" fmla="val -18258"/>
                  <a:gd name="adj2" fmla="val 2043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0" y="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makes a person enterprising</a:t>
            </a:r>
            <a:r>
              <a:rPr lang="en-GB" sz="2400" b="1" dirty="0" smtClean="0"/>
              <a:t>?</a:t>
            </a:r>
          </a:p>
          <a:p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268760"/>
            <a:ext cx="6012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 smtClean="0"/>
              <a:t>Individual Task: </a:t>
            </a:r>
          </a:p>
          <a:p>
            <a:r>
              <a:rPr lang="en-GB" sz="2400" b="1" dirty="0" smtClean="0"/>
              <a:t>Draw a person on your A3 sheet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Think of the qualities, characteristics and skills they are likely to have and annotate round the picture. </a:t>
            </a:r>
          </a:p>
          <a:p>
            <a:endParaRPr lang="en-GB" sz="2400" b="1" dirty="0" smtClean="0"/>
          </a:p>
          <a:p>
            <a:r>
              <a:rPr lang="en-GB" sz="2400" b="1" i="1" u="sng" dirty="0" smtClean="0"/>
              <a:t>Paired Task:</a:t>
            </a:r>
          </a:p>
          <a:p>
            <a:r>
              <a:rPr lang="en-GB" sz="2400" b="1" dirty="0" smtClean="0"/>
              <a:t>Compare your list with a partner and update sheet</a:t>
            </a:r>
          </a:p>
          <a:p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b="1" dirty="0" smtClean="0"/>
              <a:t>Enterprise ???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472518" cy="6857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dirty="0" smtClean="0"/>
              <a:t>Can be used as another name for a business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728" y="4786322"/>
            <a:ext cx="600079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GB" sz="3200" b="1" kern="0" dirty="0" smtClean="0">
                <a:solidFill>
                  <a:srgbClr val="000000"/>
                </a:solidFill>
                <a:latin typeface="Arial"/>
              </a:rPr>
              <a:t>So enterprise should be a characteristic of all </a:t>
            </a:r>
            <a:r>
              <a:rPr lang="en-GB" sz="3200" b="1" u="sng" kern="0" dirty="0" smtClean="0">
                <a:solidFill>
                  <a:srgbClr val="000000"/>
                </a:solidFill>
                <a:latin typeface="Arial"/>
              </a:rPr>
              <a:t>entrepreneurs</a:t>
            </a:r>
            <a:endParaRPr lang="en-GB" sz="3200" b="1" u="sng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844824"/>
            <a:ext cx="8431223" cy="21605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GB" sz="3200" kern="0" dirty="0" smtClean="0">
                <a:solidFill>
                  <a:srgbClr val="000000"/>
                </a:solidFill>
                <a:latin typeface="Arial"/>
              </a:rPr>
              <a:t>But it also describes the 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GB" sz="3200" b="1" kern="0" dirty="0" smtClean="0">
                <a:solidFill>
                  <a:srgbClr val="000000"/>
                </a:solidFill>
                <a:latin typeface="Arial"/>
              </a:rPr>
              <a:t>willingness of an individual to take risks, show initiative and undertake new ventures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Entrepreneur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311756" cy="3240360"/>
          </a:xfrm>
        </p:spPr>
        <p:txBody>
          <a:bodyPr/>
          <a:lstStyle/>
          <a:p>
            <a:pPr algn="ctr">
              <a:buNone/>
            </a:pPr>
            <a:r>
              <a:rPr lang="en-GB" sz="4000" dirty="0" smtClean="0"/>
              <a:t>A person or group of people who set up and run their own business and are </a:t>
            </a:r>
            <a:endParaRPr lang="en-GB" sz="4000" dirty="0" smtClean="0"/>
          </a:p>
          <a:p>
            <a:pPr algn="ctr">
              <a:buNone/>
            </a:pPr>
            <a:r>
              <a:rPr lang="en-GB" sz="4000" b="1" i="1" u="sng" dirty="0" smtClean="0"/>
              <a:t>risk </a:t>
            </a:r>
            <a:r>
              <a:rPr lang="en-GB" sz="4000" b="1" i="1" u="sng" dirty="0" smtClean="0"/>
              <a:t>takers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r>
              <a:rPr lang="en-GB" dirty="0" smtClean="0"/>
              <a:t>Dragon’s Den clips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2819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How do these entrepreneurs show enterprise?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910" y="535782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http://www.bbc.co.uk/dragonsden/entrepreneurs/angelacoupe.shtml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59492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http://www.bbc.co.uk/dragonsden/entrepreneurs/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9064" t="18750" r="20312" b="12812"/>
          <a:stretch>
            <a:fillRect/>
          </a:stretch>
        </p:blipFill>
        <p:spPr bwMode="auto">
          <a:xfrm>
            <a:off x="-285784" y="0"/>
            <a:ext cx="96225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357422" y="0"/>
            <a:ext cx="3214710" cy="10715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many things can go wrong when setting up a business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215074" y="2143116"/>
            <a:ext cx="3214710" cy="10715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Making the first move and making things happen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85720" y="3929066"/>
            <a:ext cx="3214710" cy="10715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Always on the look out for new business opportunities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ENTERPRISE </a:t>
            </a:r>
            <a:br>
              <a:rPr lang="en-GB" b="1" dirty="0" smtClean="0"/>
            </a:br>
            <a:r>
              <a:rPr lang="en-GB" b="1" dirty="0" smtClean="0"/>
              <a:t>WORKSHEET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/>
          <a:lstStyle/>
          <a:p>
            <a:r>
              <a:rPr lang="en-GB" sz="3200" dirty="0" smtClean="0"/>
              <a:t>1. Which </a:t>
            </a:r>
            <a:r>
              <a:rPr lang="en-GB" sz="3200" b="1" dirty="0" smtClean="0"/>
              <a:t>three</a:t>
            </a:r>
            <a:r>
              <a:rPr lang="en-GB" sz="3200" dirty="0" smtClean="0"/>
              <a:t> of the following are most likely to be examples of being enterprising?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en-GB" sz="2400" i="1" dirty="0" smtClean="0"/>
              <a:t>Choose </a:t>
            </a:r>
            <a:r>
              <a:rPr lang="en-GB" sz="2400" b="1" i="1" dirty="0" smtClean="0"/>
              <a:t>three</a:t>
            </a:r>
            <a:r>
              <a:rPr lang="en-GB" sz="2400" i="1" dirty="0" smtClean="0"/>
              <a:t> answers:</a:t>
            </a:r>
          </a:p>
          <a:p>
            <a:endParaRPr lang="en-GB" sz="2400" dirty="0" smtClean="0"/>
          </a:p>
          <a:p>
            <a:r>
              <a:rPr lang="en-GB" sz="2400" dirty="0" smtClean="0"/>
              <a:t>Being made redundant</a:t>
            </a:r>
          </a:p>
          <a:p>
            <a:r>
              <a:rPr lang="en-GB" sz="2400" dirty="0" smtClean="0"/>
              <a:t>Carrying out an order from your boss</a:t>
            </a:r>
          </a:p>
          <a:p>
            <a:r>
              <a:rPr lang="en-GB" sz="2400" dirty="0" smtClean="0"/>
              <a:t>Taking risks </a:t>
            </a:r>
          </a:p>
          <a:p>
            <a:r>
              <a:rPr lang="en-GB" sz="2400" dirty="0" smtClean="0"/>
              <a:t>taking the initiative</a:t>
            </a:r>
          </a:p>
          <a:p>
            <a:r>
              <a:rPr lang="en-GB" sz="2400" dirty="0" smtClean="0"/>
              <a:t>Taking your summer holiday at a time convenient for your employer</a:t>
            </a:r>
          </a:p>
          <a:p>
            <a:r>
              <a:rPr lang="en-GB" sz="2400" dirty="0" smtClean="0"/>
              <a:t>Undertaking a new venture</a:t>
            </a:r>
          </a:p>
          <a:p>
            <a:r>
              <a:rPr lang="en-GB" sz="2400" dirty="0" smtClean="0"/>
              <a:t>Being told that your job will change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/>
          <a:lstStyle/>
          <a:p>
            <a:r>
              <a:rPr lang="en-GB" sz="3200" dirty="0" smtClean="0"/>
              <a:t>2.  Which </a:t>
            </a:r>
            <a:r>
              <a:rPr lang="en-GB" sz="3200" b="1" dirty="0" smtClean="0"/>
              <a:t>three</a:t>
            </a:r>
            <a:r>
              <a:rPr lang="en-GB" sz="3200" dirty="0" smtClean="0"/>
              <a:t> of the following are examples of services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en-GB" sz="2400" i="1" dirty="0" smtClean="0"/>
              <a:t>Choose </a:t>
            </a:r>
            <a:r>
              <a:rPr lang="en-GB" sz="2400" b="1" i="1" dirty="0" smtClean="0"/>
              <a:t>three</a:t>
            </a:r>
            <a:r>
              <a:rPr lang="en-GB" sz="2400" i="1" dirty="0" smtClean="0"/>
              <a:t> answers:</a:t>
            </a:r>
          </a:p>
          <a:p>
            <a:endParaRPr lang="en-GB" sz="2400" dirty="0" smtClean="0"/>
          </a:p>
          <a:p>
            <a:r>
              <a:rPr lang="en-GB" sz="2400" dirty="0" smtClean="0"/>
              <a:t>A school desk</a:t>
            </a:r>
          </a:p>
          <a:p>
            <a:r>
              <a:rPr lang="en-GB" sz="2400" dirty="0" smtClean="0"/>
              <a:t>A train carriage</a:t>
            </a:r>
          </a:p>
          <a:p>
            <a:r>
              <a:rPr lang="en-GB" sz="2400" dirty="0" smtClean="0"/>
              <a:t>A tonne of coal</a:t>
            </a:r>
          </a:p>
          <a:p>
            <a:r>
              <a:rPr lang="en-GB" sz="2400" dirty="0" smtClean="0"/>
              <a:t>A train journey</a:t>
            </a:r>
          </a:p>
          <a:p>
            <a:r>
              <a:rPr lang="en-GB" sz="2400" dirty="0" smtClean="0"/>
              <a:t>A knife and fork</a:t>
            </a:r>
          </a:p>
          <a:p>
            <a:r>
              <a:rPr lang="en-GB" sz="2400" dirty="0" smtClean="0"/>
              <a:t>Menu advice in a restaurant</a:t>
            </a:r>
          </a:p>
          <a:p>
            <a:r>
              <a:rPr lang="en-GB" sz="2400" dirty="0" smtClean="0"/>
              <a:t>Education in a state school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4" descr="amst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0813"/>
            <a:ext cx="4284662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alan_sug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60350"/>
            <a:ext cx="4249737" cy="6408738"/>
          </a:xfrm>
        </p:spPr>
      </p:pic>
      <p:sp>
        <p:nvSpPr>
          <p:cNvPr id="5" name="Rounded Rectangle 4"/>
          <p:cNvSpPr/>
          <p:nvPr/>
        </p:nvSpPr>
        <p:spPr>
          <a:xfrm>
            <a:off x="285720" y="2357430"/>
            <a:ext cx="421484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Alan Sugar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/>
          <a:lstStyle/>
          <a:p>
            <a:r>
              <a:rPr lang="en-GB" sz="3200" b="1" dirty="0" smtClean="0"/>
              <a:t>3.  Lewis Hunting runs a hairdressers.  Which one of the following is correct?  Select </a:t>
            </a:r>
            <a:r>
              <a:rPr lang="en-GB" sz="3200" b="1" i="1" dirty="0" smtClean="0"/>
              <a:t>one </a:t>
            </a:r>
            <a:r>
              <a:rPr lang="en-GB" sz="3200" b="1" dirty="0" smtClean="0"/>
              <a:t>answer.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en-GB" sz="2400" i="1" dirty="0" smtClean="0"/>
              <a:t>Choose </a:t>
            </a:r>
            <a:r>
              <a:rPr lang="en-GB" sz="2400" b="1" i="1" dirty="0" smtClean="0"/>
              <a:t>one</a:t>
            </a:r>
            <a:r>
              <a:rPr lang="en-GB" sz="2400" i="1" dirty="0" smtClean="0"/>
              <a:t> answer:</a:t>
            </a:r>
          </a:p>
          <a:p>
            <a:r>
              <a:rPr lang="en-GB" sz="2400" dirty="0" smtClean="0"/>
              <a:t>A haircut is an example of a service</a:t>
            </a:r>
          </a:p>
          <a:p>
            <a:r>
              <a:rPr lang="en-GB" sz="2400" dirty="0" smtClean="0"/>
              <a:t>There are no risks in running a hairdressing business</a:t>
            </a:r>
          </a:p>
          <a:p>
            <a:r>
              <a:rPr lang="en-GB" sz="2400" dirty="0" smtClean="0"/>
              <a:t>A bottle of shampoo is an example of a service</a:t>
            </a:r>
          </a:p>
          <a:p>
            <a:r>
              <a:rPr lang="en-GB" sz="2400" dirty="0" smtClean="0"/>
              <a:t>Lewis Hunting never needs to show initiative in running his business.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26100" r="51869" b="39295"/>
          <a:stretch>
            <a:fillRect/>
          </a:stretch>
        </p:blipFill>
        <p:spPr bwMode="auto">
          <a:xfrm>
            <a:off x="467544" y="332656"/>
            <a:ext cx="837674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21149" r="17577" b="7329"/>
          <a:stretch>
            <a:fillRect/>
          </a:stretch>
        </p:blipFill>
        <p:spPr bwMode="auto">
          <a:xfrm>
            <a:off x="0" y="0"/>
            <a:ext cx="8964489" cy="600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34965" r="13479" b="20621"/>
          <a:stretch>
            <a:fillRect/>
          </a:stretch>
        </p:blipFill>
        <p:spPr bwMode="auto">
          <a:xfrm>
            <a:off x="0" y="620688"/>
            <a:ext cx="87129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335" t="37715" r="16925" b="39605"/>
          <a:stretch>
            <a:fillRect/>
          </a:stretch>
        </p:blipFill>
        <p:spPr bwMode="auto">
          <a:xfrm>
            <a:off x="179512" y="4365104"/>
            <a:ext cx="847594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GB" sz="3200" b="1" dirty="0" smtClean="0"/>
              <a:t>Read the case study and identify how Dean has shown enterprise skills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1077" t="8511" r="32196" b="9043"/>
          <a:stretch>
            <a:fillRect/>
          </a:stretch>
        </p:blipFill>
        <p:spPr bwMode="auto">
          <a:xfrm>
            <a:off x="179512" y="1124744"/>
            <a:ext cx="51125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25759" t="10638" r="27875" b="13564"/>
          <a:stretch>
            <a:fillRect/>
          </a:stretch>
        </p:blipFill>
        <p:spPr bwMode="auto">
          <a:xfrm>
            <a:off x="5292080" y="1484784"/>
            <a:ext cx="3600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Case study – Dean Fellows Entrepreneur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7884" y="3643314"/>
            <a:ext cx="2786082" cy="12144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dirty="0" smtClean="0"/>
              <a:t>A willingness to undertake new ventures</a:t>
            </a:r>
            <a:endParaRPr lang="en-GB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14348" y="3571876"/>
            <a:ext cx="2786082" cy="928694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initiative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785794"/>
            <a:ext cx="1357290" cy="857256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taking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00166" y="214290"/>
            <a:ext cx="764383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Dean is a risk taker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Window cleaning business not making as much money as he wanted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Worse things could happen – break a leg, take ill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In his property business he could lose money if property prices fall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New chip fryer  - risky if no one wants it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4643446"/>
            <a:ext cx="4286248" cy="2214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He left his job in the factory to set up window cleaning business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Developing new chip fryer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He makes things happen – shown throughout his working life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7686" y="4929198"/>
            <a:ext cx="478631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Has a history of undertaking new ventures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Always on the look out for new business opportunities – moving from working in a factory to cleaning houses to running a fish and chop shop show ability to take new challenges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560" y="1628800"/>
            <a:ext cx="8229600" cy="37444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kern="0" dirty="0" smtClean="0"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Individually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write </a:t>
            </a:r>
            <a:r>
              <a:rPr lang="en-GB" sz="3200" kern="0" dirty="0" smtClean="0">
                <a:latin typeface="+mn-lt"/>
              </a:rPr>
              <a:t>one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latin typeface="+mn-lt"/>
              </a:rPr>
              <a:t>quality or characteristic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 smtClean="0">
                <a:latin typeface="+mn-lt"/>
              </a:rPr>
              <a:t>an entrepreneur would need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GB" b="1" dirty="0" smtClean="0"/>
              <a:t>Characteristics of an entrepreneur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614354"/>
          </a:xfrm>
        </p:spPr>
        <p:txBody>
          <a:bodyPr/>
          <a:lstStyle/>
          <a:p>
            <a:r>
              <a:rPr lang="en-GB" sz="1800" dirty="0" smtClean="0"/>
              <a:t>Physically resilient and in good health. 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6888116" y="313956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Creative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68446" y="491121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Innovative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1934" y="4357694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Problem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392906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Adaptable to change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670" y="235743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Decision maker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1604" y="535782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High energy levels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0562" y="528638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Drive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80" y="580526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Determination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16" y="4071942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Persistent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24814" y="2214554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Show initiative – making things happen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8992" y="321468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Hard working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2301" y="164572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Risk takers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5852" y="314324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Leadership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PAIRED COMPUTER TASK – presentation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715436" cy="1728192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Each pair to have a different entrepreneur</a:t>
            </a:r>
          </a:p>
          <a:p>
            <a:pPr algn="ctr">
              <a:buNone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4214842"/>
          </a:xfrm>
        </p:spPr>
        <p:txBody>
          <a:bodyPr/>
          <a:lstStyle/>
          <a:p>
            <a:r>
              <a:rPr lang="en-GB" b="1" dirty="0" smtClean="0"/>
              <a:t>Home learning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099" name="Picture 4" descr="bodyshop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2481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AnitaRoddick_450x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6858000"/>
          </a:xfrm>
        </p:spPr>
      </p:pic>
      <p:sp>
        <p:nvSpPr>
          <p:cNvPr id="6" name="Rounded Rectangle 5"/>
          <p:cNvSpPr/>
          <p:nvPr/>
        </p:nvSpPr>
        <p:spPr>
          <a:xfrm>
            <a:off x="357158" y="785794"/>
            <a:ext cx="385765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Anita </a:t>
            </a:r>
            <a:r>
              <a:rPr lang="en-GB" sz="4400" dirty="0" err="1" smtClean="0">
                <a:solidFill>
                  <a:schemeClr val="tx1"/>
                </a:solidFill>
              </a:rPr>
              <a:t>Roddick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5123" name="Picture 4" descr="AboutVirgin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2481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richard_bran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sp>
        <p:nvSpPr>
          <p:cNvPr id="6" name="Rounded Rectangle 5"/>
          <p:cNvSpPr/>
          <p:nvPr/>
        </p:nvSpPr>
        <p:spPr>
          <a:xfrm>
            <a:off x="285720" y="571480"/>
            <a:ext cx="421484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Richard Branson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6147" name="Picture 4" descr="dell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3887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michael_d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6858000"/>
          </a:xfrm>
        </p:spPr>
      </p:pic>
      <p:sp>
        <p:nvSpPr>
          <p:cNvPr id="6" name="Rounded Rectangle 5"/>
          <p:cNvSpPr/>
          <p:nvPr/>
        </p:nvSpPr>
        <p:spPr>
          <a:xfrm>
            <a:off x="0" y="2428868"/>
            <a:ext cx="421484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Michael S Dell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7171" name="Picture 4" descr="Chelse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767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abramov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88913"/>
            <a:ext cx="4500562" cy="6669087"/>
          </a:xfrm>
        </p:spPr>
      </p:pic>
      <p:sp>
        <p:nvSpPr>
          <p:cNvPr id="6" name="Rectangle 5"/>
          <p:cNvSpPr/>
          <p:nvPr/>
        </p:nvSpPr>
        <p:spPr>
          <a:xfrm>
            <a:off x="0" y="2643182"/>
            <a:ext cx="45277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3600" b="1" dirty="0" smtClean="0"/>
              <a:t>Roman </a:t>
            </a:r>
            <a:r>
              <a:rPr lang="en-GB" sz="3600" b="1" dirty="0" err="1" smtClean="0"/>
              <a:t>Abramovich</a:t>
            </a:r>
            <a:endParaRPr lang="en-GB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4643437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248150" cy="6408738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8195" name="Picture 4" descr="easy_jet_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052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stelios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5614" b="18761"/>
          <a:stretch>
            <a:fillRect/>
          </a:stretch>
        </p:blipFill>
        <p:spPr>
          <a:xfrm rot="5400000">
            <a:off x="4535488" y="1178719"/>
            <a:ext cx="4716462" cy="4500563"/>
          </a:xfrm>
        </p:spPr>
      </p:pic>
      <p:sp>
        <p:nvSpPr>
          <p:cNvPr id="7" name="Rectangle 6"/>
          <p:cNvSpPr/>
          <p:nvPr/>
        </p:nvSpPr>
        <p:spPr>
          <a:xfrm>
            <a:off x="0" y="500042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 smtClean="0"/>
              <a:t>Stelios</a:t>
            </a:r>
            <a:r>
              <a:rPr lang="en-GB" sz="3600" dirty="0" smtClean="0"/>
              <a:t> </a:t>
            </a:r>
            <a:r>
              <a:rPr lang="en-GB" sz="3600" dirty="0" err="1" smtClean="0"/>
              <a:t>Haji-Ioannou</a:t>
            </a:r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4464050" cy="6408738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9219" name="Picture 4" descr="logo_cobra-beer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7671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lordBilimo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0"/>
            <a:ext cx="4643437" cy="6858000"/>
          </a:xfrm>
        </p:spPr>
      </p:pic>
      <p:sp>
        <p:nvSpPr>
          <p:cNvPr id="6" name="Rectangle 5"/>
          <p:cNvSpPr/>
          <p:nvPr/>
        </p:nvSpPr>
        <p:spPr>
          <a:xfrm>
            <a:off x="571472" y="2714620"/>
            <a:ext cx="359585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600" b="1" dirty="0" smtClean="0"/>
              <a:t>Karan </a:t>
            </a:r>
            <a:r>
              <a:rPr lang="en-GB" sz="3600" b="1" dirty="0" err="1" smtClean="0"/>
              <a:t>Bilimoria</a:t>
            </a:r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658</Words>
  <Application>Microsoft Office PowerPoint</Application>
  <PresentationFormat>On-screen Show (4:3)</PresentationFormat>
  <Paragraphs>127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Review test and update assessment records</vt:lpstr>
      <vt:lpstr>Who am I and what is my business?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Learning objectives</vt:lpstr>
      <vt:lpstr>Learning outcomes</vt:lpstr>
      <vt:lpstr>Products</vt:lpstr>
      <vt:lpstr>Slide 21</vt:lpstr>
      <vt:lpstr>Slide 22</vt:lpstr>
      <vt:lpstr>Enterprise ???</vt:lpstr>
      <vt:lpstr>Entrepreneur</vt:lpstr>
      <vt:lpstr>Dragon’s Den clips</vt:lpstr>
      <vt:lpstr>Slide 26</vt:lpstr>
      <vt:lpstr>ENTERPRISE  WORKSHEET</vt:lpstr>
      <vt:lpstr>1. Which three of the following are most likely to be examples of being enterprising? </vt:lpstr>
      <vt:lpstr>2.  Which three of the following are examples of services</vt:lpstr>
      <vt:lpstr>3.  Lewis Hunting runs a hairdressers.  Which one of the following is correct?  Select one answer.</vt:lpstr>
      <vt:lpstr>Slide 31</vt:lpstr>
      <vt:lpstr>Slide 32</vt:lpstr>
      <vt:lpstr>Slide 33</vt:lpstr>
      <vt:lpstr>Read the case study and identify how Dean has shown enterprise skills</vt:lpstr>
      <vt:lpstr>Case study – Dean Fellows Entrepreneur</vt:lpstr>
      <vt:lpstr>Slide 36</vt:lpstr>
      <vt:lpstr>Characteristics of an entrepreneur</vt:lpstr>
      <vt:lpstr>PAIRED COMPUTER TASK – presentation </vt:lpstr>
      <vt:lpstr>Home learning   </vt:lpstr>
    </vt:vector>
  </TitlesOfParts>
  <Company>Rydens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82</cp:revision>
  <dcterms:created xsi:type="dcterms:W3CDTF">2008-09-05T07:10:29Z</dcterms:created>
  <dcterms:modified xsi:type="dcterms:W3CDTF">2013-01-29T15:37:59Z</dcterms:modified>
</cp:coreProperties>
</file>