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83" r:id="rId2"/>
    <p:sldId id="258" r:id="rId3"/>
    <p:sldId id="259" r:id="rId4"/>
    <p:sldId id="284" r:id="rId5"/>
    <p:sldId id="261" r:id="rId6"/>
    <p:sldId id="262" r:id="rId7"/>
    <p:sldId id="285" r:id="rId8"/>
    <p:sldId id="300" r:id="rId9"/>
    <p:sldId id="265" r:id="rId10"/>
    <p:sldId id="266" r:id="rId11"/>
    <p:sldId id="267" r:id="rId12"/>
    <p:sldId id="290" r:id="rId13"/>
    <p:sldId id="301" r:id="rId14"/>
    <p:sldId id="299" r:id="rId15"/>
    <p:sldId id="296" r:id="rId16"/>
    <p:sldId id="298" r:id="rId17"/>
    <p:sldId id="291" r:id="rId18"/>
    <p:sldId id="292" r:id="rId19"/>
    <p:sldId id="293" r:id="rId20"/>
    <p:sldId id="294" r:id="rId21"/>
    <p:sldId id="288" r:id="rId22"/>
    <p:sldId id="275" r:id="rId23"/>
    <p:sldId id="276" r:id="rId24"/>
    <p:sldId id="277" r:id="rId25"/>
    <p:sldId id="278" r:id="rId26"/>
    <p:sldId id="279" r:id="rId27"/>
    <p:sldId id="280" r:id="rId28"/>
    <p:sldId id="281" r:id="rId29"/>
    <p:sldId id="270" r:id="rId30"/>
    <p:sldId id="271" r:id="rId31"/>
    <p:sldId id="272" r:id="rId32"/>
    <p:sldId id="287" r:id="rId33"/>
    <p:sldId id="295" r:id="rId34"/>
    <p:sldId id="282" r:id="rId35"/>
    <p:sldId id="273" r:id="rId3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67" autoAdjust="0"/>
  </p:normalViewPr>
  <p:slideViewPr>
    <p:cSldViewPr>
      <p:cViewPr varScale="1">
        <p:scale>
          <a:sx n="68" d="100"/>
          <a:sy n="68" d="100"/>
        </p:scale>
        <p:origin x="-11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0A5EC727-BC05-4593-A4B6-C0FD96A33E1E}" type="datetimeFigureOut">
              <a:rPr lang="en-GB" smtClean="0"/>
              <a:pPr/>
              <a:t>08/02/2013</a:t>
            </a:fld>
            <a:endParaRPr lang="en-GB"/>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AAED720E-3726-4E95-97E1-0EB1A891B403}"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52FA97-DC07-4763-A6FF-065BA52F1766}" type="datetimeFigureOut">
              <a:rPr lang="en-US" smtClean="0"/>
              <a:pPr/>
              <a:t>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2FA97-DC07-4763-A6FF-065BA52F1766}" type="datetimeFigureOut">
              <a:rPr lang="en-US" smtClean="0"/>
              <a:pPr/>
              <a:t>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2FA97-DC07-4763-A6FF-065BA52F1766}" type="datetimeFigureOut">
              <a:rPr lang="en-US" smtClean="0"/>
              <a:pPr/>
              <a:t>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52FA97-DC07-4763-A6FF-065BA52F1766}" type="datetimeFigureOut">
              <a:rPr lang="en-US" smtClean="0"/>
              <a:pPr/>
              <a:t>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2FA97-DC07-4763-A6FF-065BA52F1766}" type="datetimeFigureOut">
              <a:rPr lang="en-US" smtClean="0"/>
              <a:pPr/>
              <a:t>2/8/2013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52FA97-DC07-4763-A6FF-065BA52F1766}" type="datetimeFigureOut">
              <a:rPr lang="en-US" smtClean="0"/>
              <a:pPr/>
              <a:t>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52FA97-DC07-4763-A6FF-065BA52F1766}" type="datetimeFigureOut">
              <a:rPr lang="en-US" smtClean="0"/>
              <a:pPr/>
              <a:t>2/8/2013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52FA97-DC07-4763-A6FF-065BA52F1766}" type="datetimeFigureOut">
              <a:rPr lang="en-US" smtClean="0"/>
              <a:pPr/>
              <a:t>2/8/2013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2FA97-DC07-4763-A6FF-065BA52F1766}" type="datetimeFigureOut">
              <a:rPr lang="en-US" smtClean="0"/>
              <a:pPr/>
              <a:t>2/8/2013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2FA97-DC07-4763-A6FF-065BA52F1766}" type="datetimeFigureOut">
              <a:rPr lang="en-US" smtClean="0"/>
              <a:pPr/>
              <a:t>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2FA97-DC07-4763-A6FF-065BA52F1766}" type="datetimeFigureOut">
              <a:rPr lang="en-US" smtClean="0"/>
              <a:pPr/>
              <a:t>2/8/2013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3BA24E-B704-479A-B44D-858D897E085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2FA97-DC07-4763-A6FF-065BA52F1766}" type="datetimeFigureOut">
              <a:rPr lang="en-US" smtClean="0"/>
              <a:pPr/>
              <a:t>2/8/2013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BA24E-B704-479A-B44D-858D897E085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00034" y="1785926"/>
            <a:ext cx="2733690" cy="2733690"/>
          </a:xfrm>
          <a:prstGeom prst="rect">
            <a:avLst/>
          </a:prstGeom>
          <a:noFill/>
          <a:ln w="9525">
            <a:noFill/>
            <a:miter lim="800000"/>
            <a:headEnd/>
            <a:tailEnd/>
          </a:ln>
        </p:spPr>
      </p:pic>
      <p:sp>
        <p:nvSpPr>
          <p:cNvPr id="3" name="TextBox 2"/>
          <p:cNvSpPr txBox="1"/>
          <p:nvPr/>
        </p:nvSpPr>
        <p:spPr>
          <a:xfrm>
            <a:off x="3500430" y="928670"/>
            <a:ext cx="528641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3200" b="1" dirty="0" smtClean="0"/>
              <a:t>Different uses</a:t>
            </a:r>
          </a:p>
          <a:p>
            <a:pPr algn="ctr"/>
            <a:endParaRPr lang="en-GB" sz="3200" dirty="0" smtClean="0"/>
          </a:p>
          <a:p>
            <a:pPr algn="ctr"/>
            <a:r>
              <a:rPr lang="en-GB" sz="3200" dirty="0" smtClean="0"/>
              <a:t>What can a brick be used for?</a:t>
            </a:r>
          </a:p>
          <a:p>
            <a:pPr algn="ctr"/>
            <a:endParaRPr lang="en-GB" sz="3200" dirty="0" smtClean="0"/>
          </a:p>
          <a:p>
            <a:pPr algn="ctr"/>
            <a:r>
              <a:rPr lang="en-GB" sz="3200" dirty="0" smtClean="0"/>
              <a:t>You could build a wall or use it as a door stop.</a:t>
            </a:r>
          </a:p>
          <a:p>
            <a:pPr algn="ctr"/>
            <a:endParaRPr lang="en-GB" sz="3200" dirty="0" smtClean="0"/>
          </a:p>
          <a:p>
            <a:pPr algn="ctr"/>
            <a:r>
              <a:rPr lang="en-GB" sz="3200" dirty="0" smtClean="0"/>
              <a:t>List as many possible uses you can for a brick.</a:t>
            </a:r>
            <a:endParaRPr lang="en-GB"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Blue Skies thinking</a:t>
            </a:r>
            <a:endParaRPr lang="en-GB" b="1" dirty="0"/>
          </a:p>
        </p:txBody>
      </p:sp>
      <p:sp>
        <p:nvSpPr>
          <p:cNvPr id="3" name="Content Placeholder 2"/>
          <p:cNvSpPr>
            <a:spLocks noGrp="1"/>
          </p:cNvSpPr>
          <p:nvPr>
            <p:ph idx="1"/>
          </p:nvPr>
        </p:nvSpPr>
        <p:spPr>
          <a:xfrm>
            <a:off x="457200" y="1600200"/>
            <a:ext cx="2614602" cy="4525963"/>
          </a:xfrm>
        </p:spPr>
        <p:txBody>
          <a:bodyPr>
            <a:normAutofit lnSpcReduction="10000"/>
          </a:bodyPr>
          <a:lstStyle/>
          <a:p>
            <a:r>
              <a:rPr lang="en-GB" dirty="0" smtClean="0"/>
              <a:t>Bag</a:t>
            </a:r>
          </a:p>
          <a:p>
            <a:r>
              <a:rPr lang="en-GB" dirty="0" smtClean="0"/>
              <a:t>Plastic</a:t>
            </a:r>
          </a:p>
          <a:p>
            <a:r>
              <a:rPr lang="en-GB" dirty="0" smtClean="0"/>
              <a:t>Cheap</a:t>
            </a:r>
          </a:p>
          <a:p>
            <a:r>
              <a:rPr lang="en-GB" dirty="0" smtClean="0"/>
              <a:t>Bin</a:t>
            </a:r>
          </a:p>
          <a:p>
            <a:r>
              <a:rPr lang="en-GB" dirty="0" smtClean="0"/>
              <a:t>On a roll</a:t>
            </a:r>
          </a:p>
          <a:p>
            <a:r>
              <a:rPr lang="en-GB" dirty="0" smtClean="0"/>
              <a:t>Black</a:t>
            </a:r>
          </a:p>
          <a:p>
            <a:r>
              <a:rPr lang="en-GB" dirty="0" smtClean="0"/>
              <a:t>Refuse</a:t>
            </a:r>
          </a:p>
          <a:p>
            <a:r>
              <a:rPr lang="en-GB" dirty="0" smtClean="0"/>
              <a:t>Recycling</a:t>
            </a:r>
            <a:endParaRPr lang="en-GB" dirty="0"/>
          </a:p>
        </p:txBody>
      </p:sp>
      <p:sp>
        <p:nvSpPr>
          <p:cNvPr id="4" name="Content Placeholder 2"/>
          <p:cNvSpPr txBox="1">
            <a:spLocks/>
          </p:cNvSpPr>
          <p:nvPr/>
        </p:nvSpPr>
        <p:spPr>
          <a:xfrm>
            <a:off x="2814654" y="1617681"/>
            <a:ext cx="2614602"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Xmas presents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Tip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Lorry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Supermarket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Cupboard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noProof="0" dirty="0" smtClean="0"/>
              <a:t>Dirty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dirty="0" smtClean="0">
                <a:ln>
                  <a:noFill/>
                </a:ln>
                <a:solidFill>
                  <a:schemeClr val="tx1"/>
                </a:solidFill>
                <a:effectLst/>
                <a:uLnTx/>
                <a:uFillTx/>
                <a:latin typeface="+mn-lt"/>
                <a:ea typeface="+mn-ea"/>
                <a:cs typeface="+mn-cs"/>
              </a:rPr>
              <a:t>Strong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noProof="0" dirty="0" smtClean="0"/>
              <a:t>Ripped</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a:xfrm>
            <a:off x="5957926" y="1617681"/>
            <a:ext cx="2614602"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Run out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Ripped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Fancy dress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Thin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Too small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t>Tie handle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Spill out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857232"/>
            <a:ext cx="8229600" cy="4725998"/>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smtClean="0"/>
              <a:t>Now you are thinking about how to come up with a new creative way of selling / marketing bags – </a:t>
            </a:r>
            <a:br>
              <a:rPr lang="en-GB" dirty="0" smtClean="0"/>
            </a:br>
            <a:r>
              <a:rPr lang="en-GB" dirty="0" smtClean="0"/>
              <a:t/>
            </a:r>
            <a:br>
              <a:rPr lang="en-GB" dirty="0" smtClean="0"/>
            </a:br>
            <a:r>
              <a:rPr lang="en-GB" dirty="0" smtClean="0"/>
              <a:t>cross out the words that are not useful – any good ideas left to work on?</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14313"/>
            <a:ext cx="8229600" cy="1417637"/>
          </a:xfrm>
        </p:spPr>
        <p:txBody>
          <a:bodyPr rtlCol="0">
            <a:normAutofit fontScale="90000"/>
          </a:bodyPr>
          <a:lstStyle/>
          <a:p>
            <a:pPr fontAlgn="auto">
              <a:spcAft>
                <a:spcPts val="0"/>
              </a:spcAft>
              <a:defRPr/>
            </a:pPr>
            <a:r>
              <a:rPr lang="en-GB" dirty="0" smtClean="0"/>
              <a:t/>
            </a:r>
            <a:br>
              <a:rPr lang="en-GB" dirty="0" smtClean="0"/>
            </a:br>
            <a:r>
              <a:rPr lang="en-GB" b="1" dirty="0" smtClean="0"/>
              <a:t>To start........</a:t>
            </a:r>
            <a:br>
              <a:rPr lang="en-GB" b="1" dirty="0" smtClean="0"/>
            </a:br>
            <a:r>
              <a:rPr lang="en-GB" b="1" dirty="0" smtClean="0"/>
              <a:t>Creativity in the classroom</a:t>
            </a:r>
            <a:br>
              <a:rPr lang="en-GB" b="1" dirty="0" smtClean="0"/>
            </a:br>
            <a:endParaRPr lang="en-GB" b="1" dirty="0"/>
          </a:p>
        </p:txBody>
      </p:sp>
      <p:sp>
        <p:nvSpPr>
          <p:cNvPr id="7171" name="Rectangle 4"/>
          <p:cNvSpPr>
            <a:spLocks noChangeArrowheads="1"/>
          </p:cNvSpPr>
          <p:nvPr/>
        </p:nvSpPr>
        <p:spPr bwMode="auto">
          <a:xfrm>
            <a:off x="928688" y="5786438"/>
            <a:ext cx="7000875" cy="1200150"/>
          </a:xfrm>
          <a:prstGeom prst="rect">
            <a:avLst/>
          </a:prstGeom>
          <a:noFill/>
          <a:ln w="9525">
            <a:noFill/>
            <a:miter lim="800000"/>
            <a:headEnd/>
            <a:tailEnd/>
          </a:ln>
        </p:spPr>
        <p:txBody>
          <a:bodyPr>
            <a:spAutoFit/>
          </a:bodyPr>
          <a:lstStyle/>
          <a:p>
            <a:pPr algn="ctr"/>
            <a:r>
              <a:rPr lang="en-GB" sz="3600">
                <a:latin typeface="Calibri" pitchFamily="34" charset="0"/>
              </a:rPr>
              <a:t> </a:t>
            </a:r>
            <a:br>
              <a:rPr lang="en-GB" sz="3600">
                <a:latin typeface="Calibri" pitchFamily="34" charset="0"/>
              </a:rPr>
            </a:br>
            <a:endParaRPr lang="en-GB" sz="3600">
              <a:latin typeface="Calibri" pitchFamily="34" charset="0"/>
            </a:endParaRPr>
          </a:p>
        </p:txBody>
      </p:sp>
      <p:sp>
        <p:nvSpPr>
          <p:cNvPr id="7172" name="TextBox 5"/>
          <p:cNvSpPr txBox="1">
            <a:spLocks noChangeArrowheads="1"/>
          </p:cNvSpPr>
          <p:nvPr/>
        </p:nvSpPr>
        <p:spPr bwMode="auto">
          <a:xfrm>
            <a:off x="500063" y="1785938"/>
            <a:ext cx="8215312" cy="2062162"/>
          </a:xfrm>
          <a:prstGeom prst="rect">
            <a:avLst/>
          </a:prstGeom>
          <a:solidFill>
            <a:schemeClr val="accent1"/>
          </a:solidFill>
          <a:ln w="9525">
            <a:noFill/>
            <a:miter lim="800000"/>
            <a:headEnd/>
            <a:tailEnd/>
          </a:ln>
        </p:spPr>
        <p:txBody>
          <a:bodyPr>
            <a:spAutoFit/>
          </a:bodyPr>
          <a:lstStyle/>
          <a:p>
            <a:pPr algn="ctr"/>
            <a:r>
              <a:rPr lang="en-GB" sz="3200" dirty="0">
                <a:latin typeface="Calibri" pitchFamily="34" charset="0"/>
              </a:rPr>
              <a:t>Take a piece of paper &amp; pen. You will be given the name of an object. You have 30 seconds to think of as may uses as possible for that item. Do not discuss!</a:t>
            </a:r>
          </a:p>
        </p:txBody>
      </p:sp>
      <p:sp>
        <p:nvSpPr>
          <p:cNvPr id="7" name="TextBox 6"/>
          <p:cNvSpPr txBox="1">
            <a:spLocks noChangeArrowheads="1"/>
          </p:cNvSpPr>
          <p:nvPr/>
        </p:nvSpPr>
        <p:spPr bwMode="auto">
          <a:xfrm>
            <a:off x="571500" y="3857625"/>
            <a:ext cx="6715125" cy="2554288"/>
          </a:xfrm>
          <a:prstGeom prst="rect">
            <a:avLst/>
          </a:prstGeom>
          <a:noFill/>
          <a:ln w="9525">
            <a:noFill/>
            <a:miter lim="800000"/>
            <a:headEnd/>
            <a:tailEnd/>
          </a:ln>
        </p:spPr>
        <p:txBody>
          <a:bodyPr>
            <a:spAutoFit/>
          </a:bodyPr>
          <a:lstStyle/>
          <a:p>
            <a:pPr marL="342900" indent="-342900">
              <a:buFontTx/>
              <a:buAutoNum type="arabicPeriod"/>
            </a:pPr>
            <a:r>
              <a:rPr lang="en-GB" sz="4000" dirty="0">
                <a:latin typeface="Calibri" pitchFamily="34" charset="0"/>
              </a:rPr>
              <a:t>A cotton bud</a:t>
            </a:r>
          </a:p>
          <a:p>
            <a:pPr marL="342900" indent="-342900">
              <a:buFontTx/>
              <a:buAutoNum type="arabicPeriod"/>
            </a:pPr>
            <a:r>
              <a:rPr lang="en-GB" sz="4000" dirty="0">
                <a:latin typeface="Calibri" pitchFamily="34" charset="0"/>
              </a:rPr>
              <a:t>A piece of tissue paper</a:t>
            </a:r>
          </a:p>
          <a:p>
            <a:pPr marL="342900" indent="-342900">
              <a:buFontTx/>
              <a:buAutoNum type="arabicPeriod"/>
            </a:pPr>
            <a:r>
              <a:rPr lang="en-GB" sz="4000" dirty="0">
                <a:latin typeface="Calibri" pitchFamily="34" charset="0"/>
              </a:rPr>
              <a:t>A sponge</a:t>
            </a:r>
          </a:p>
          <a:p>
            <a:pPr marL="342900" indent="-342900">
              <a:buFontTx/>
              <a:buAutoNum type="arabicPeriod"/>
            </a:pPr>
            <a:r>
              <a:rPr lang="en-GB" sz="4000" dirty="0">
                <a:latin typeface="Calibri" pitchFamily="34" charset="0"/>
              </a:rPr>
              <a:t>A loo roll insert</a:t>
            </a:r>
          </a:p>
        </p:txBody>
      </p:sp>
      <p:pic>
        <p:nvPicPr>
          <p:cNvPr id="7174" name="Picture 7" descr="creative.jpg"/>
          <p:cNvPicPr>
            <a:picLocks noChangeAspect="1"/>
          </p:cNvPicPr>
          <p:nvPr/>
        </p:nvPicPr>
        <p:blipFill>
          <a:blip r:embed="rId2" cstate="print"/>
          <a:srcRect/>
          <a:stretch>
            <a:fillRect/>
          </a:stretch>
        </p:blipFill>
        <p:spPr bwMode="auto">
          <a:xfrm>
            <a:off x="6008688" y="4214813"/>
            <a:ext cx="3135312" cy="2366962"/>
          </a:xfrm>
          <a:prstGeom prst="rect">
            <a:avLst/>
          </a:prstGeom>
          <a:noFill/>
          <a:ln w="9525">
            <a:noFill/>
            <a:miter lim="800000"/>
            <a:headEnd/>
            <a:tailEnd/>
          </a:ln>
        </p:spPr>
      </p:pic>
      <p:pic>
        <p:nvPicPr>
          <p:cNvPr id="7175" name="Picture 8" descr="creativity.jpg"/>
          <p:cNvPicPr>
            <a:picLocks noChangeAspect="1"/>
          </p:cNvPicPr>
          <p:nvPr/>
        </p:nvPicPr>
        <p:blipFill>
          <a:blip r:embed="rId3" cstate="print"/>
          <a:srcRect/>
          <a:stretch>
            <a:fillRect/>
          </a:stretch>
        </p:blipFill>
        <p:spPr bwMode="auto">
          <a:xfrm>
            <a:off x="285750" y="214313"/>
            <a:ext cx="1143000" cy="1428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0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Lesson 2</a:t>
            </a:r>
            <a:endParaRPr lang="en-GB" dirty="0"/>
          </a:p>
        </p:txBody>
      </p:sp>
      <p:sp>
        <p:nvSpPr>
          <p:cNvPr id="3" name="Subtitle 2"/>
          <p:cNvSpPr>
            <a:spLocks noGrp="1"/>
          </p:cNvSpPr>
          <p:nvPr>
            <p:ph type="subTitle" idx="1"/>
          </p:nvPr>
        </p:nvSpPr>
        <p:spPr/>
        <p:txBody>
          <a:bodyPr/>
          <a:lstStyle/>
          <a:p>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lstStyle/>
          <a:p>
            <a:r>
              <a:rPr lang="en-GB" b="1" dirty="0" smtClean="0"/>
              <a:t>Why is creativity important to a business?</a:t>
            </a:r>
            <a:endParaRPr lang="en-GB" b="1" dirty="0"/>
          </a:p>
        </p:txBody>
      </p:sp>
      <p:sp>
        <p:nvSpPr>
          <p:cNvPr id="3" name="Subtitle 2"/>
          <p:cNvSpPr>
            <a:spLocks noGrp="1"/>
          </p:cNvSpPr>
          <p:nvPr>
            <p:ph type="subTitle" idx="1"/>
          </p:nvPr>
        </p:nvSpPr>
        <p:spPr>
          <a:xfrm>
            <a:off x="1403648" y="2996952"/>
            <a:ext cx="6400800" cy="1752600"/>
          </a:xfrm>
        </p:spPr>
        <p:txBody>
          <a:bodyPr/>
          <a:lstStyle/>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b="1" smtClean="0"/>
              <a:t>Making connections </a:t>
            </a:r>
          </a:p>
        </p:txBody>
      </p:sp>
      <p:sp>
        <p:nvSpPr>
          <p:cNvPr id="3" name="Content Placeholder 2"/>
          <p:cNvSpPr>
            <a:spLocks noGrp="1"/>
          </p:cNvSpPr>
          <p:nvPr>
            <p:ph idx="1"/>
          </p:nvPr>
        </p:nvSpPr>
        <p:spPr>
          <a:xfrm>
            <a:off x="457200" y="1714501"/>
            <a:ext cx="5338936" cy="4162772"/>
          </a:xfrm>
        </p:spPr>
        <p:txBody>
          <a:bodyPr rtlCol="0">
            <a:noAutofit/>
          </a:bodyPr>
          <a:lstStyle/>
          <a:p>
            <a:pPr fontAlgn="auto">
              <a:spcAft>
                <a:spcPts val="0"/>
              </a:spcAft>
              <a:buFont typeface="Arial" pitchFamily="34" charset="0"/>
              <a:buChar char="•"/>
              <a:defRPr/>
            </a:pPr>
            <a:r>
              <a:rPr lang="en-GB" b="1" dirty="0" smtClean="0"/>
              <a:t>Mindmaps</a:t>
            </a:r>
          </a:p>
          <a:p>
            <a:pPr marL="0" indent="0" fontAlgn="auto">
              <a:spcAft>
                <a:spcPts val="0"/>
              </a:spcAft>
              <a:buFont typeface="Arial" pitchFamily="34" charset="0"/>
              <a:buNone/>
              <a:defRPr/>
            </a:pPr>
            <a:r>
              <a:rPr lang="en-GB" dirty="0" smtClean="0"/>
              <a:t>Mindmaps are used to help us think about our ideas, plan ahead and explore opportunities. The central idea/theme is at the centre and any words or ideas linked to this flow from the keyword.</a:t>
            </a:r>
            <a:endParaRPr lang="en-GB" dirty="0"/>
          </a:p>
        </p:txBody>
      </p:sp>
      <p:pic>
        <p:nvPicPr>
          <p:cNvPr id="24580" name="Picture 5" descr="scientist.jpg"/>
          <p:cNvPicPr>
            <a:picLocks noChangeAspect="1"/>
          </p:cNvPicPr>
          <p:nvPr/>
        </p:nvPicPr>
        <p:blipFill>
          <a:blip r:embed="rId2" cstate="print"/>
          <a:srcRect/>
          <a:stretch>
            <a:fillRect/>
          </a:stretch>
        </p:blipFill>
        <p:spPr bwMode="auto">
          <a:xfrm>
            <a:off x="5857875" y="1214438"/>
            <a:ext cx="3132138"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9231" t="19091" r="15251" b="13815"/>
          <a:stretch>
            <a:fillRect/>
          </a:stretch>
        </p:blipFill>
        <p:spPr bwMode="auto">
          <a:xfrm>
            <a:off x="0" y="0"/>
            <a:ext cx="9144000" cy="6669360"/>
          </a:xfrm>
          <a:prstGeom prst="rect">
            <a:avLst/>
          </a:prstGeom>
          <a:noFill/>
          <a:ln w="9525">
            <a:noFill/>
            <a:miter lim="800000"/>
            <a:headEnd/>
            <a:tailEnd/>
          </a:ln>
        </p:spPr>
      </p:pic>
      <p:sp>
        <p:nvSpPr>
          <p:cNvPr id="25602" name="TextBox 2"/>
          <p:cNvSpPr txBox="1">
            <a:spLocks noChangeArrowheads="1"/>
          </p:cNvSpPr>
          <p:nvPr/>
        </p:nvSpPr>
        <p:spPr bwMode="auto">
          <a:xfrm>
            <a:off x="395536" y="4653136"/>
            <a:ext cx="8429625" cy="1477962"/>
          </a:xfrm>
          <a:prstGeom prst="rect">
            <a:avLst/>
          </a:prstGeom>
          <a:solidFill>
            <a:srgbClr val="FFFF00"/>
          </a:solidFill>
          <a:ln w="9525">
            <a:noFill/>
            <a:miter lim="800000"/>
            <a:headEnd/>
            <a:tailEnd/>
          </a:ln>
        </p:spPr>
        <p:txBody>
          <a:bodyPr>
            <a:spAutoFit/>
          </a:bodyPr>
          <a:lstStyle/>
          <a:p>
            <a:pPr algn="ctr"/>
            <a:r>
              <a:rPr lang="en-GB" sz="3000" b="1" dirty="0">
                <a:latin typeface="Calibri" pitchFamily="34" charset="0"/>
              </a:rPr>
              <a:t>Look at the Creative Genius Mindset -What actions, qualities and strategies do creative people use? </a:t>
            </a:r>
          </a:p>
          <a:p>
            <a:pPr algn="ctr"/>
            <a:r>
              <a:rPr lang="en-GB" sz="3000" b="1" dirty="0">
                <a:latin typeface="Calibri" pitchFamily="34" charset="0"/>
              </a:rPr>
              <a:t>TASK: Create a mind map showing your skills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2">
                                            <p:bg/>
                                          </p:spTgt>
                                        </p:tgtEl>
                                        <p:attrNameLst>
                                          <p:attrName>style.visibility</p:attrName>
                                        </p:attrNameLst>
                                      </p:cBhvr>
                                      <p:to>
                                        <p:strVal val="visible"/>
                                      </p:to>
                                    </p:set>
                                    <p:animEffect transition="in" filter="fade">
                                      <p:cBhvr>
                                        <p:cTn id="7" dur="2000"/>
                                        <p:tgtEl>
                                          <p:spTgt spid="2560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2">
                                            <p:txEl>
                                              <p:pRg st="0" end="0"/>
                                            </p:txEl>
                                          </p:spTgt>
                                        </p:tgtEl>
                                        <p:attrNameLst>
                                          <p:attrName>style.visibility</p:attrName>
                                        </p:attrNameLst>
                                      </p:cBhvr>
                                      <p:to>
                                        <p:strVal val="visible"/>
                                      </p:to>
                                    </p:set>
                                    <p:animEffect transition="in" filter="fade">
                                      <p:cBhvr>
                                        <p:cTn id="10" dur="2000"/>
                                        <p:tgtEl>
                                          <p:spTgt spid="25602">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Effect transition="in" filter="fade">
                                      <p:cBhvr>
                                        <p:cTn id="13" dur="2000"/>
                                        <p:tgtEl>
                                          <p:spTgt spid="256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b="1" smtClean="0"/>
              <a:t>Question 1</a:t>
            </a:r>
          </a:p>
        </p:txBody>
      </p:sp>
      <p:sp>
        <p:nvSpPr>
          <p:cNvPr id="3" name="Content Placeholder 2"/>
          <p:cNvSpPr>
            <a:spLocks noGrp="1"/>
          </p:cNvSpPr>
          <p:nvPr>
            <p:ph idx="1"/>
          </p:nvPr>
        </p:nvSpPr>
        <p:spPr>
          <a:xfrm>
            <a:off x="457200" y="1903413"/>
            <a:ext cx="8229600" cy="4525962"/>
          </a:xfrm>
        </p:spPr>
        <p:txBody>
          <a:bodyPr rtlCol="0">
            <a:normAutofit/>
          </a:bodyPr>
          <a:lstStyle/>
          <a:p>
            <a:pPr marL="514350" indent="-514350" algn="ctr" fontAlgn="auto">
              <a:spcAft>
                <a:spcPts val="0"/>
              </a:spcAft>
              <a:buFont typeface="Arial" pitchFamily="34" charset="0"/>
              <a:buAutoNum type="arabicPeriod"/>
              <a:defRPr/>
            </a:pPr>
            <a:r>
              <a:rPr lang="en-GB" b="1" dirty="0" smtClean="0"/>
              <a:t>How do you put a giraffe into a refrigerator?</a:t>
            </a:r>
          </a:p>
          <a:p>
            <a:pPr fontAlgn="auto">
              <a:spcAft>
                <a:spcPts val="0"/>
              </a:spcAft>
              <a:buFont typeface="Arial" pitchFamily="34" charset="0"/>
              <a:buNone/>
              <a:defRPr/>
            </a:pPr>
            <a:endParaRPr lang="en-GB" dirty="0" smtClean="0"/>
          </a:p>
          <a:p>
            <a:pPr fontAlgn="auto">
              <a:spcAft>
                <a:spcPts val="0"/>
              </a:spcAft>
              <a:buFont typeface="Arial" pitchFamily="34" charset="0"/>
              <a:buNone/>
              <a:defRPr/>
            </a:pPr>
            <a:r>
              <a:rPr lang="en-GB" dirty="0" smtClean="0"/>
              <a:t>The correct answer is: </a:t>
            </a:r>
          </a:p>
          <a:p>
            <a:pPr marL="0" indent="0" fontAlgn="auto">
              <a:spcAft>
                <a:spcPts val="0"/>
              </a:spcAft>
              <a:buFont typeface="Arial" pitchFamily="34" charset="0"/>
              <a:buNone/>
              <a:defRPr/>
            </a:pPr>
            <a:r>
              <a:rPr lang="en-GB" dirty="0" smtClean="0"/>
              <a:t>Open the refrigerator, put in the giraffe and close the door. This question tests whether you tend to do simple things in an </a:t>
            </a:r>
          </a:p>
          <a:p>
            <a:pPr marL="0" indent="0" fontAlgn="auto">
              <a:spcAft>
                <a:spcPts val="0"/>
              </a:spcAft>
              <a:buFont typeface="Arial" pitchFamily="34" charset="0"/>
              <a:buNone/>
              <a:defRPr/>
            </a:pPr>
            <a:r>
              <a:rPr lang="en-GB" dirty="0" smtClean="0"/>
              <a:t>overly complicated way.</a:t>
            </a:r>
            <a:endParaRPr lang="en-GB" b="1" dirty="0" smtClean="0"/>
          </a:p>
          <a:p>
            <a:pPr fontAlgn="auto">
              <a:spcAft>
                <a:spcPts val="0"/>
              </a:spcAft>
              <a:buFont typeface="Arial" pitchFamily="34" charset="0"/>
              <a:buChar char="•"/>
              <a:defRPr/>
            </a:pPr>
            <a:endParaRPr lang="en-GB" dirty="0"/>
          </a:p>
        </p:txBody>
      </p:sp>
      <p:pic>
        <p:nvPicPr>
          <p:cNvPr id="27652" name="Picture 3" descr="giraffe.jpg"/>
          <p:cNvPicPr>
            <a:picLocks noChangeAspect="1"/>
          </p:cNvPicPr>
          <p:nvPr/>
        </p:nvPicPr>
        <p:blipFill>
          <a:blip r:embed="rId2" cstate="print"/>
          <a:srcRect/>
          <a:stretch>
            <a:fillRect/>
          </a:stretch>
        </p:blipFill>
        <p:spPr bwMode="auto">
          <a:xfrm>
            <a:off x="285750" y="142875"/>
            <a:ext cx="2000250" cy="1500188"/>
          </a:xfrm>
          <a:prstGeom prst="rect">
            <a:avLst/>
          </a:prstGeom>
          <a:noFill/>
          <a:ln w="9525">
            <a:noFill/>
            <a:miter lim="800000"/>
            <a:headEnd/>
            <a:tailEnd/>
          </a:ln>
        </p:spPr>
      </p:pic>
      <p:pic>
        <p:nvPicPr>
          <p:cNvPr id="27653" name="Picture 4" descr="375_refridgerator.gif"/>
          <p:cNvPicPr>
            <a:picLocks noChangeAspect="1"/>
          </p:cNvPicPr>
          <p:nvPr/>
        </p:nvPicPr>
        <p:blipFill>
          <a:blip r:embed="rId3" cstate="print"/>
          <a:srcRect/>
          <a:stretch>
            <a:fillRect/>
          </a:stretch>
        </p:blipFill>
        <p:spPr bwMode="auto">
          <a:xfrm>
            <a:off x="7358063" y="4714875"/>
            <a:ext cx="1357312" cy="179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b="1" smtClean="0"/>
              <a:t>Question 2</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None/>
              <a:defRPr/>
            </a:pPr>
            <a:endParaRPr lang="en-GB" sz="900" b="1" dirty="0" smtClean="0"/>
          </a:p>
          <a:p>
            <a:pPr fontAlgn="auto">
              <a:spcAft>
                <a:spcPts val="0"/>
              </a:spcAft>
              <a:buFont typeface="Arial" pitchFamily="34" charset="0"/>
              <a:buNone/>
              <a:defRPr/>
            </a:pPr>
            <a:r>
              <a:rPr lang="en-GB" b="1" dirty="0" smtClean="0"/>
              <a:t>2. How do you put an elephant into a refrigerator ?</a:t>
            </a:r>
          </a:p>
          <a:p>
            <a:pPr fontAlgn="auto">
              <a:spcAft>
                <a:spcPts val="0"/>
              </a:spcAft>
              <a:buFont typeface="Arial" pitchFamily="34" charset="0"/>
              <a:buNone/>
              <a:defRPr/>
            </a:pPr>
            <a:endParaRPr lang="en-GB" b="1" dirty="0" smtClean="0"/>
          </a:p>
          <a:p>
            <a:pPr marL="0" indent="0" fontAlgn="auto">
              <a:spcAft>
                <a:spcPts val="0"/>
              </a:spcAft>
              <a:buFont typeface="Arial" pitchFamily="34" charset="0"/>
              <a:buNone/>
              <a:defRPr/>
            </a:pPr>
            <a:r>
              <a:rPr lang="en-GB" dirty="0" smtClean="0"/>
              <a:t>Wrong Answer: Open the refrigerator, put in the elephant and close the refrigerator.</a:t>
            </a:r>
          </a:p>
          <a:p>
            <a:pPr marL="0" indent="0" fontAlgn="auto">
              <a:spcAft>
                <a:spcPts val="0"/>
              </a:spcAft>
              <a:buFont typeface="Arial" pitchFamily="34" charset="0"/>
              <a:buNone/>
              <a:defRPr/>
            </a:pPr>
            <a:r>
              <a:rPr lang="en-GB" dirty="0" smtClean="0"/>
              <a:t/>
            </a:r>
            <a:br>
              <a:rPr lang="en-GB" dirty="0" smtClean="0"/>
            </a:br>
            <a:r>
              <a:rPr lang="en-GB" dirty="0" smtClean="0"/>
              <a:t>Correct Answer: Open the refrigerator, take out the giraffe, put in the elephant and close the door. This tests your ability to think through the </a:t>
            </a:r>
          </a:p>
          <a:p>
            <a:pPr marL="0" indent="0" fontAlgn="auto">
              <a:spcAft>
                <a:spcPts val="0"/>
              </a:spcAft>
              <a:buFont typeface="Arial" pitchFamily="34" charset="0"/>
              <a:buNone/>
              <a:defRPr/>
            </a:pPr>
            <a:r>
              <a:rPr lang="en-GB" dirty="0" smtClean="0"/>
              <a:t>repercussions of your actions.</a:t>
            </a:r>
            <a:endParaRPr lang="en-GB" dirty="0"/>
          </a:p>
        </p:txBody>
      </p:sp>
      <p:pic>
        <p:nvPicPr>
          <p:cNvPr id="28676" name="Picture 3" descr="elephant.png"/>
          <p:cNvPicPr>
            <a:picLocks noChangeAspect="1"/>
          </p:cNvPicPr>
          <p:nvPr/>
        </p:nvPicPr>
        <p:blipFill>
          <a:blip r:embed="rId2" cstate="print"/>
          <a:srcRect/>
          <a:stretch>
            <a:fillRect/>
          </a:stretch>
        </p:blipFill>
        <p:spPr bwMode="auto">
          <a:xfrm>
            <a:off x="500063" y="214313"/>
            <a:ext cx="1860550" cy="1352550"/>
          </a:xfrm>
          <a:prstGeom prst="rect">
            <a:avLst/>
          </a:prstGeom>
          <a:noFill/>
          <a:ln w="9525">
            <a:noFill/>
            <a:miter lim="800000"/>
            <a:headEnd/>
            <a:tailEnd/>
          </a:ln>
        </p:spPr>
      </p:pic>
      <p:pic>
        <p:nvPicPr>
          <p:cNvPr id="28677" name="Picture 4" descr="375_refridgerator.gif"/>
          <p:cNvPicPr>
            <a:picLocks noChangeAspect="1"/>
          </p:cNvPicPr>
          <p:nvPr/>
        </p:nvPicPr>
        <p:blipFill>
          <a:blip r:embed="rId3" cstate="print"/>
          <a:srcRect/>
          <a:stretch>
            <a:fillRect/>
          </a:stretch>
        </p:blipFill>
        <p:spPr bwMode="auto">
          <a:xfrm>
            <a:off x="7358063" y="4857750"/>
            <a:ext cx="1357312" cy="1798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1438"/>
            <a:ext cx="8229600" cy="1143001"/>
          </a:xfrm>
        </p:spPr>
        <p:txBody>
          <a:bodyPr/>
          <a:lstStyle/>
          <a:p>
            <a:r>
              <a:rPr lang="en-GB" b="1" smtClean="0"/>
              <a:t>Question 3</a:t>
            </a:r>
          </a:p>
        </p:txBody>
      </p:sp>
      <p:sp>
        <p:nvSpPr>
          <p:cNvPr id="3" name="Content Placeholder 2"/>
          <p:cNvSpPr>
            <a:spLocks noGrp="1"/>
          </p:cNvSpPr>
          <p:nvPr>
            <p:ph idx="1"/>
          </p:nvPr>
        </p:nvSpPr>
        <p:spPr>
          <a:xfrm>
            <a:off x="357188" y="1714500"/>
            <a:ext cx="8229600" cy="4500563"/>
          </a:xfrm>
        </p:spPr>
        <p:txBody>
          <a:bodyPr rtlCol="0">
            <a:noAutofit/>
          </a:bodyPr>
          <a:lstStyle/>
          <a:p>
            <a:pPr fontAlgn="auto">
              <a:spcAft>
                <a:spcPts val="0"/>
              </a:spcAft>
              <a:buFont typeface="Arial" pitchFamily="34" charset="0"/>
              <a:buNone/>
              <a:defRPr/>
            </a:pPr>
            <a:r>
              <a:rPr lang="en-GB" b="1" dirty="0" smtClean="0"/>
              <a:t>3. The Lion King is hosting an animal conference, all the animals attend except one. Which animal does not attend?</a:t>
            </a:r>
            <a:r>
              <a:rPr lang="en-GB" dirty="0" smtClean="0"/>
              <a:t/>
            </a:r>
            <a:br>
              <a:rPr lang="en-GB" dirty="0" smtClean="0"/>
            </a:br>
            <a:r>
              <a:rPr lang="en-GB" dirty="0" smtClean="0"/>
              <a:t/>
            </a:r>
            <a:br>
              <a:rPr lang="en-GB" dirty="0" smtClean="0"/>
            </a:br>
            <a:r>
              <a:rPr lang="en-GB" dirty="0" smtClean="0"/>
              <a:t/>
            </a:r>
            <a:br>
              <a:rPr lang="en-GB" dirty="0" smtClean="0"/>
            </a:br>
            <a:endParaRPr lang="en-GB" sz="900" dirty="0" smtClean="0"/>
          </a:p>
          <a:p>
            <a:pPr marL="0" indent="0" fontAlgn="auto">
              <a:spcAft>
                <a:spcPts val="0"/>
              </a:spcAft>
              <a:buFont typeface="Arial" pitchFamily="34" charset="0"/>
              <a:buNone/>
              <a:defRPr/>
            </a:pPr>
            <a:r>
              <a:rPr lang="en-GB" sz="2800" b="1" dirty="0" smtClean="0"/>
              <a:t>Correct Answer: The Elephant. The Elephant is in the refrigerator. This tests your memory. OK, even if you did not answer the first three questions, correctly you can surely answer this one.</a:t>
            </a:r>
            <a:r>
              <a:rPr lang="en-GB" b="1" dirty="0" smtClean="0"/>
              <a:t/>
            </a:r>
            <a:br>
              <a:rPr lang="en-GB" b="1" dirty="0" smtClean="0"/>
            </a:br>
            <a:r>
              <a:rPr lang="en-GB" dirty="0" smtClean="0"/>
              <a:t/>
            </a:r>
            <a:br>
              <a:rPr lang="en-GB" dirty="0" smtClean="0"/>
            </a:br>
            <a:endParaRPr lang="en-GB" dirty="0" smtClean="0"/>
          </a:p>
          <a:p>
            <a:pPr fontAlgn="auto">
              <a:spcAft>
                <a:spcPts val="0"/>
              </a:spcAft>
              <a:buFont typeface="Arial" pitchFamily="34" charset="0"/>
              <a:buChar char="•"/>
              <a:defRPr/>
            </a:pPr>
            <a:endParaRPr lang="en-GB" dirty="0"/>
          </a:p>
        </p:txBody>
      </p:sp>
      <p:pic>
        <p:nvPicPr>
          <p:cNvPr id="29700" name="Picture 5" descr="jungle party.jpg"/>
          <p:cNvPicPr>
            <a:picLocks noChangeAspect="1"/>
          </p:cNvPicPr>
          <p:nvPr/>
        </p:nvPicPr>
        <p:blipFill>
          <a:blip r:embed="rId2" cstate="print"/>
          <a:srcRect/>
          <a:stretch>
            <a:fillRect/>
          </a:stretch>
        </p:blipFill>
        <p:spPr bwMode="auto">
          <a:xfrm>
            <a:off x="6643688" y="285750"/>
            <a:ext cx="2284412" cy="1709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n-GB" dirty="0" smtClean="0"/>
              <a:t>Now you have 2 minutes to draw a house: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Semi detached (1)</a:t>
            </a:r>
          </a:p>
          <a:p>
            <a:r>
              <a:rPr lang="en-GB" dirty="0" smtClean="0"/>
              <a:t>One chimney (1)</a:t>
            </a:r>
          </a:p>
          <a:p>
            <a:r>
              <a:rPr lang="en-GB" dirty="0" smtClean="0"/>
              <a:t>Garden path (1)</a:t>
            </a:r>
          </a:p>
          <a:p>
            <a:r>
              <a:rPr lang="en-GB" dirty="0" smtClean="0"/>
              <a:t>4 windows (1)</a:t>
            </a:r>
          </a:p>
          <a:p>
            <a:r>
              <a:rPr lang="en-GB" dirty="0" smtClean="0"/>
              <a:t>Letterbox (1)</a:t>
            </a:r>
          </a:p>
          <a:p>
            <a:r>
              <a:rPr lang="en-GB" dirty="0" smtClean="0"/>
              <a:t>Welcome sign on door (1)</a:t>
            </a:r>
          </a:p>
          <a:p>
            <a:r>
              <a:rPr lang="en-GB" dirty="0" smtClean="0"/>
              <a:t>Sun in background (1)</a:t>
            </a:r>
          </a:p>
          <a:p>
            <a:r>
              <a:rPr lang="en-GB" dirty="0" smtClean="0"/>
              <a:t>Tree in background (1)</a:t>
            </a:r>
          </a:p>
          <a:p>
            <a:r>
              <a:rPr lang="en-GB" dirty="0" smtClean="0"/>
              <a:t>Garage (1)</a:t>
            </a:r>
          </a:p>
          <a:p>
            <a:r>
              <a:rPr lang="en-GB" dirty="0" smtClean="0"/>
              <a:t>2 birds in sky (1)</a:t>
            </a:r>
          </a:p>
          <a:p>
            <a:r>
              <a:rPr lang="en-GB" dirty="0" smtClean="0"/>
              <a:t>Curtains in windows (2)</a:t>
            </a:r>
          </a:p>
          <a:p>
            <a:endParaRPr lang="en-GB" dirty="0" smtClean="0"/>
          </a:p>
          <a:p>
            <a:endParaRPr lang="en-GB" dirty="0" smtClean="0"/>
          </a:p>
          <a:p>
            <a:endParaRPr lang="en-GB" dirty="0"/>
          </a:p>
        </p:txBody>
      </p:sp>
      <p:pic>
        <p:nvPicPr>
          <p:cNvPr id="7169" name="Picture 1"/>
          <p:cNvPicPr>
            <a:picLocks noChangeAspect="1" noChangeArrowheads="1"/>
          </p:cNvPicPr>
          <p:nvPr/>
        </p:nvPicPr>
        <p:blipFill>
          <a:blip r:embed="rId2" cstate="print"/>
          <a:srcRect/>
          <a:stretch>
            <a:fillRect/>
          </a:stretch>
        </p:blipFill>
        <p:spPr bwMode="auto">
          <a:xfrm>
            <a:off x="4502514" y="1988840"/>
            <a:ext cx="4425604" cy="29523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69"/>
                                        </p:tgtEl>
                                        <p:attrNameLst>
                                          <p:attrName>style.visibility</p:attrName>
                                        </p:attrNameLst>
                                      </p:cBhvr>
                                      <p:to>
                                        <p:strVal val="visible"/>
                                      </p:to>
                                    </p:set>
                                    <p:animEffect transition="in" filter="fade">
                                      <p:cBhvr>
                                        <p:cTn id="42" dur="2000"/>
                                        <p:tgtEl>
                                          <p:spTgt spid="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b="1" smtClean="0"/>
              <a:t>Question 4</a:t>
            </a:r>
          </a:p>
        </p:txBody>
      </p:sp>
      <p:sp>
        <p:nvSpPr>
          <p:cNvPr id="3" name="Content Placeholder 2"/>
          <p:cNvSpPr>
            <a:spLocks noGrp="1"/>
          </p:cNvSpPr>
          <p:nvPr>
            <p:ph idx="1"/>
          </p:nvPr>
        </p:nvSpPr>
        <p:spPr>
          <a:xfrm>
            <a:off x="457200" y="1428750"/>
            <a:ext cx="8229600" cy="1714500"/>
          </a:xfrm>
        </p:spPr>
        <p:txBody>
          <a:bodyPr>
            <a:normAutofit fontScale="92500" lnSpcReduction="10000"/>
          </a:bodyPr>
          <a:lstStyle/>
          <a:p>
            <a:pPr>
              <a:buFont typeface="Arial" charset="0"/>
              <a:buNone/>
            </a:pPr>
            <a:r>
              <a:rPr lang="en-GB" b="1" smtClean="0"/>
              <a:t>4. There is a river you must cross. But it is inhabited by crocodiles. How do you manage it?</a:t>
            </a:r>
            <a:br>
              <a:rPr lang="en-GB" b="1" smtClean="0"/>
            </a:br>
            <a:r>
              <a:rPr lang="en-GB" smtClean="0"/>
              <a:t/>
            </a:r>
            <a:br>
              <a:rPr lang="en-GB" smtClean="0"/>
            </a:br>
            <a:endParaRPr lang="en-GB" sz="2800" smtClean="0"/>
          </a:p>
        </p:txBody>
      </p:sp>
      <p:sp>
        <p:nvSpPr>
          <p:cNvPr id="4" name="Rectangle 3"/>
          <p:cNvSpPr>
            <a:spLocks noChangeArrowheads="1"/>
          </p:cNvSpPr>
          <p:nvPr/>
        </p:nvSpPr>
        <p:spPr bwMode="auto">
          <a:xfrm>
            <a:off x="571500" y="3286125"/>
            <a:ext cx="8358188" cy="2432050"/>
          </a:xfrm>
          <a:prstGeom prst="rect">
            <a:avLst/>
          </a:prstGeom>
          <a:noFill/>
          <a:ln w="9525">
            <a:noFill/>
            <a:miter lim="800000"/>
            <a:headEnd/>
            <a:tailEnd/>
          </a:ln>
        </p:spPr>
        <p:txBody>
          <a:bodyPr>
            <a:spAutoFit/>
          </a:bodyPr>
          <a:lstStyle/>
          <a:p>
            <a:r>
              <a:rPr lang="en-GB" sz="2800">
                <a:latin typeface="Calibri" pitchFamily="34" charset="0"/>
              </a:rPr>
              <a:t>Correct Answer: You swim across. All the crocodiles are attending the Animal Meeting! This tests whether you learn quickly from your mistakes.</a:t>
            </a:r>
            <a:br>
              <a:rPr lang="en-GB" sz="2800">
                <a:latin typeface="Calibri" pitchFamily="34" charset="0"/>
              </a:rPr>
            </a:br>
            <a:r>
              <a:rPr lang="en-GB" sz="2800">
                <a:latin typeface="Calibri" pitchFamily="34" charset="0"/>
              </a:rPr>
              <a:t/>
            </a:r>
            <a:br>
              <a:rPr lang="en-GB" sz="2800">
                <a:latin typeface="Calibri" pitchFamily="34" charset="0"/>
              </a:rPr>
            </a:br>
            <a:r>
              <a:rPr lang="en-GB" sz="2000">
                <a:latin typeface="Calibri" pitchFamily="34" charset="0"/>
              </a:rPr>
              <a:t>FACT: Around 90% of the professionals they tested got all questions wrong. But many preschoolers got several correct answers. </a:t>
            </a:r>
          </a:p>
        </p:txBody>
      </p:sp>
      <p:pic>
        <p:nvPicPr>
          <p:cNvPr id="30725" name="Picture 5" descr="crocodile.jpg"/>
          <p:cNvPicPr>
            <a:picLocks noChangeAspect="1"/>
          </p:cNvPicPr>
          <p:nvPr/>
        </p:nvPicPr>
        <p:blipFill>
          <a:blip r:embed="rId2" cstate="print"/>
          <a:srcRect t="20395" b="22368"/>
          <a:stretch>
            <a:fillRect/>
          </a:stretch>
        </p:blipFill>
        <p:spPr bwMode="auto">
          <a:xfrm>
            <a:off x="357188" y="5643563"/>
            <a:ext cx="2325687" cy="998537"/>
          </a:xfrm>
          <a:prstGeom prst="rect">
            <a:avLst/>
          </a:prstGeom>
          <a:noFill/>
          <a:ln w="9525">
            <a:noFill/>
            <a:miter lim="800000"/>
            <a:headEnd/>
            <a:tailEnd/>
          </a:ln>
        </p:spPr>
      </p:pic>
      <p:pic>
        <p:nvPicPr>
          <p:cNvPr id="30726" name="Picture 6" descr="crocodile.jpg"/>
          <p:cNvPicPr>
            <a:picLocks noChangeAspect="1"/>
          </p:cNvPicPr>
          <p:nvPr/>
        </p:nvPicPr>
        <p:blipFill>
          <a:blip r:embed="rId2" cstate="print"/>
          <a:srcRect t="20395" b="22368"/>
          <a:stretch>
            <a:fillRect/>
          </a:stretch>
        </p:blipFill>
        <p:spPr bwMode="auto">
          <a:xfrm>
            <a:off x="6643688" y="214313"/>
            <a:ext cx="2325687" cy="9985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9222" r="5674"/>
          <a:stretch>
            <a:fillRect/>
          </a:stretch>
        </p:blipFill>
        <p:spPr bwMode="auto">
          <a:xfrm rot="16200000">
            <a:off x="493228" y="2078485"/>
            <a:ext cx="1071570" cy="1629459"/>
          </a:xfrm>
          <a:prstGeom prst="rect">
            <a:avLst/>
          </a:prstGeom>
          <a:noFill/>
          <a:ln w="9525">
            <a:noFill/>
            <a:miter lim="800000"/>
            <a:headEnd/>
            <a:tailEnd/>
          </a:ln>
        </p:spPr>
      </p:pic>
      <p:sp>
        <p:nvSpPr>
          <p:cNvPr id="4" name="TextBox 3"/>
          <p:cNvSpPr txBox="1"/>
          <p:nvPr/>
        </p:nvSpPr>
        <p:spPr>
          <a:xfrm>
            <a:off x="642910" y="214290"/>
            <a:ext cx="7858180" cy="584775"/>
          </a:xfrm>
          <a:prstGeom prst="rect">
            <a:avLst/>
          </a:prstGeom>
          <a:noFill/>
        </p:spPr>
        <p:txBody>
          <a:bodyPr wrap="square" rtlCol="0">
            <a:spAutoFit/>
          </a:bodyPr>
          <a:lstStyle/>
          <a:p>
            <a:pPr algn="ctr"/>
            <a:r>
              <a:rPr lang="en-GB" sz="3200" b="1" dirty="0" smtClean="0"/>
              <a:t>SIX THINKING HATS</a:t>
            </a:r>
            <a:endParaRPr lang="en-GB" sz="3200" b="1" dirty="0"/>
          </a:p>
        </p:txBody>
      </p:sp>
      <p:sp>
        <p:nvSpPr>
          <p:cNvPr id="5" name="TextBox 4"/>
          <p:cNvSpPr txBox="1"/>
          <p:nvPr/>
        </p:nvSpPr>
        <p:spPr>
          <a:xfrm>
            <a:off x="357158" y="785794"/>
            <a:ext cx="8572560" cy="1200329"/>
          </a:xfrm>
          <a:prstGeom prst="rect">
            <a:avLst/>
          </a:prstGeom>
          <a:noFill/>
          <a:ln>
            <a:solidFill>
              <a:schemeClr val="tx1"/>
            </a:solidFill>
            <a:prstDash val="sysDot"/>
          </a:ln>
          <a:effectLst>
            <a:glow rad="228600">
              <a:schemeClr val="accent4">
                <a:satMod val="175000"/>
                <a:alpha val="40000"/>
              </a:schemeClr>
            </a:glow>
          </a:effectLst>
        </p:spPr>
        <p:txBody>
          <a:bodyPr wrap="square" rtlCol="0">
            <a:spAutoFit/>
          </a:bodyPr>
          <a:lstStyle/>
          <a:p>
            <a:r>
              <a:rPr lang="en-GB" sz="2400" b="1" dirty="0" smtClean="0"/>
              <a:t>Blue skies thinking </a:t>
            </a:r>
            <a:r>
              <a:rPr lang="en-GB" sz="2400" dirty="0" smtClean="0"/>
              <a:t>involves putting all ideas down on paper.  ‘Six Thinking Hats’ is  a technique that helps organise and focus these ideas.</a:t>
            </a:r>
            <a:endParaRPr lang="en-GB" sz="2400" dirty="0"/>
          </a:p>
        </p:txBody>
      </p:sp>
      <p:pic>
        <p:nvPicPr>
          <p:cNvPr id="4099" name="Picture 3"/>
          <p:cNvPicPr>
            <a:picLocks noChangeAspect="1" noChangeArrowheads="1"/>
          </p:cNvPicPr>
          <p:nvPr/>
        </p:nvPicPr>
        <p:blipFill>
          <a:blip r:embed="rId3" cstate="print"/>
          <a:srcRect l="4167" t="20834" r="4166" b="24999"/>
          <a:stretch>
            <a:fillRect/>
          </a:stretch>
        </p:blipFill>
        <p:spPr bwMode="auto">
          <a:xfrm>
            <a:off x="3428992" y="2357430"/>
            <a:ext cx="1813426" cy="107157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858016" y="2214554"/>
            <a:ext cx="1771066" cy="1214446"/>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285720" y="4643446"/>
            <a:ext cx="1459376" cy="928694"/>
          </a:xfrm>
          <a:prstGeom prst="rect">
            <a:avLst/>
          </a:prstGeom>
          <a:noFill/>
          <a:ln w="9525">
            <a:noFill/>
            <a:miter lim="800000"/>
            <a:headEnd/>
            <a:tailEnd/>
          </a:ln>
        </p:spPr>
      </p:pic>
      <p:pic>
        <p:nvPicPr>
          <p:cNvPr id="4102" name="Picture 6"/>
          <p:cNvPicPr>
            <a:picLocks noChangeAspect="1" noChangeArrowheads="1"/>
          </p:cNvPicPr>
          <p:nvPr/>
        </p:nvPicPr>
        <p:blipFill>
          <a:blip r:embed="rId6" cstate="print"/>
          <a:srcRect t="5000" b="14999"/>
          <a:stretch>
            <a:fillRect/>
          </a:stretch>
        </p:blipFill>
        <p:spPr bwMode="auto">
          <a:xfrm>
            <a:off x="3571868" y="4500570"/>
            <a:ext cx="1548196" cy="1143008"/>
          </a:xfrm>
          <a:prstGeom prst="rect">
            <a:avLst/>
          </a:prstGeom>
          <a:noFill/>
          <a:ln w="9525">
            <a:noFill/>
            <a:miter lim="800000"/>
            <a:headEnd/>
            <a:tailEnd/>
          </a:ln>
        </p:spPr>
      </p:pic>
      <p:pic>
        <p:nvPicPr>
          <p:cNvPr id="4103" name="Picture 7"/>
          <p:cNvPicPr>
            <a:picLocks noChangeAspect="1" noChangeArrowheads="1"/>
          </p:cNvPicPr>
          <p:nvPr/>
        </p:nvPicPr>
        <p:blipFill>
          <a:blip r:embed="rId7" cstate="print"/>
          <a:srcRect t="20054" b="23796"/>
          <a:stretch>
            <a:fillRect/>
          </a:stretch>
        </p:blipFill>
        <p:spPr bwMode="auto">
          <a:xfrm>
            <a:off x="6929454" y="4500570"/>
            <a:ext cx="1659471" cy="1000132"/>
          </a:xfrm>
          <a:prstGeom prst="rect">
            <a:avLst/>
          </a:prstGeom>
          <a:noFill/>
          <a:ln w="9525">
            <a:noFill/>
            <a:miter lim="800000"/>
            <a:headEnd/>
            <a:tailEnd/>
          </a:ln>
        </p:spPr>
      </p:pic>
      <p:sp>
        <p:nvSpPr>
          <p:cNvPr id="10" name="Rectangle 9"/>
          <p:cNvSpPr/>
          <p:nvPr/>
        </p:nvSpPr>
        <p:spPr>
          <a:xfrm>
            <a:off x="357158" y="3429000"/>
            <a:ext cx="1357322" cy="646331"/>
          </a:xfrm>
          <a:prstGeom prst="rect">
            <a:avLst/>
          </a:prstGeom>
        </p:spPr>
        <p:txBody>
          <a:bodyPr wrap="square">
            <a:spAutoFit/>
          </a:bodyPr>
          <a:lstStyle/>
          <a:p>
            <a:r>
              <a:rPr lang="en-GB" sz="3600" dirty="0" smtClean="0"/>
              <a:t>Facts</a:t>
            </a:r>
            <a:endParaRPr lang="en-GB" sz="3600" dirty="0"/>
          </a:p>
        </p:txBody>
      </p:sp>
      <p:sp>
        <p:nvSpPr>
          <p:cNvPr id="11" name="Rectangle 10"/>
          <p:cNvSpPr/>
          <p:nvPr/>
        </p:nvSpPr>
        <p:spPr>
          <a:xfrm>
            <a:off x="3143240" y="3429000"/>
            <a:ext cx="2310248" cy="954107"/>
          </a:xfrm>
          <a:prstGeom prst="rect">
            <a:avLst/>
          </a:prstGeom>
        </p:spPr>
        <p:txBody>
          <a:bodyPr wrap="none">
            <a:spAutoFit/>
          </a:bodyPr>
          <a:lstStyle/>
          <a:p>
            <a:pPr algn="ctr"/>
            <a:r>
              <a:rPr lang="en-GB" sz="2800" dirty="0" smtClean="0"/>
              <a:t>Emotions and </a:t>
            </a:r>
          </a:p>
          <a:p>
            <a:pPr algn="ctr"/>
            <a:r>
              <a:rPr lang="en-GB" sz="2800" dirty="0" smtClean="0"/>
              <a:t>gut feelings</a:t>
            </a:r>
            <a:endParaRPr lang="en-GB" sz="2800" dirty="0"/>
          </a:p>
        </p:txBody>
      </p:sp>
      <p:sp>
        <p:nvSpPr>
          <p:cNvPr id="12" name="Rectangle 11"/>
          <p:cNvSpPr/>
          <p:nvPr/>
        </p:nvSpPr>
        <p:spPr>
          <a:xfrm>
            <a:off x="6500826" y="3429000"/>
            <a:ext cx="2269211" cy="954107"/>
          </a:xfrm>
          <a:prstGeom prst="rect">
            <a:avLst/>
          </a:prstGeom>
        </p:spPr>
        <p:txBody>
          <a:bodyPr wrap="none">
            <a:spAutoFit/>
          </a:bodyPr>
          <a:lstStyle/>
          <a:p>
            <a:pPr algn="ctr"/>
            <a:r>
              <a:rPr lang="en-GB" sz="2800" dirty="0" smtClean="0"/>
              <a:t>Problems and </a:t>
            </a:r>
          </a:p>
          <a:p>
            <a:pPr algn="ctr"/>
            <a:r>
              <a:rPr lang="en-GB" sz="2800" dirty="0" smtClean="0"/>
              <a:t>difficulties</a:t>
            </a:r>
            <a:endParaRPr lang="en-GB" sz="2800" dirty="0"/>
          </a:p>
        </p:txBody>
      </p:sp>
      <p:sp>
        <p:nvSpPr>
          <p:cNvPr id="13" name="Rectangle 12"/>
          <p:cNvSpPr/>
          <p:nvPr/>
        </p:nvSpPr>
        <p:spPr>
          <a:xfrm>
            <a:off x="285720" y="5643578"/>
            <a:ext cx="1395447" cy="954107"/>
          </a:xfrm>
          <a:prstGeom prst="rect">
            <a:avLst/>
          </a:prstGeom>
        </p:spPr>
        <p:txBody>
          <a:bodyPr wrap="none">
            <a:spAutoFit/>
          </a:bodyPr>
          <a:lstStyle/>
          <a:p>
            <a:r>
              <a:rPr lang="en-GB" sz="2800" dirty="0" smtClean="0"/>
              <a:t>Positive </a:t>
            </a:r>
          </a:p>
          <a:p>
            <a:r>
              <a:rPr lang="en-GB" sz="2800" dirty="0" smtClean="0"/>
              <a:t>aspects</a:t>
            </a:r>
            <a:endParaRPr lang="en-GB" sz="2800" dirty="0"/>
          </a:p>
        </p:txBody>
      </p:sp>
      <p:sp>
        <p:nvSpPr>
          <p:cNvPr id="14" name="Rectangle 13"/>
          <p:cNvSpPr/>
          <p:nvPr/>
        </p:nvSpPr>
        <p:spPr>
          <a:xfrm>
            <a:off x="3643306" y="5715016"/>
            <a:ext cx="1461875" cy="954107"/>
          </a:xfrm>
          <a:prstGeom prst="rect">
            <a:avLst/>
          </a:prstGeom>
        </p:spPr>
        <p:txBody>
          <a:bodyPr wrap="none">
            <a:spAutoFit/>
          </a:bodyPr>
          <a:lstStyle/>
          <a:p>
            <a:r>
              <a:rPr lang="en-GB" sz="2800" dirty="0" smtClean="0"/>
              <a:t>Creative </a:t>
            </a:r>
          </a:p>
          <a:p>
            <a:r>
              <a:rPr lang="en-GB" sz="2800" dirty="0" smtClean="0"/>
              <a:t>thinking</a:t>
            </a:r>
            <a:endParaRPr lang="en-GB" sz="2800" dirty="0"/>
          </a:p>
        </p:txBody>
      </p:sp>
      <p:sp>
        <p:nvSpPr>
          <p:cNvPr id="15" name="Rectangle 14"/>
          <p:cNvSpPr/>
          <p:nvPr/>
        </p:nvSpPr>
        <p:spPr>
          <a:xfrm>
            <a:off x="5786446" y="5715016"/>
            <a:ext cx="3357554" cy="830997"/>
          </a:xfrm>
          <a:prstGeom prst="rect">
            <a:avLst/>
          </a:prstGeom>
        </p:spPr>
        <p:txBody>
          <a:bodyPr wrap="square">
            <a:spAutoFit/>
          </a:bodyPr>
          <a:lstStyle/>
          <a:p>
            <a:pPr algn="ctr"/>
            <a:r>
              <a:rPr lang="en-GB" sz="2400" dirty="0" smtClean="0"/>
              <a:t>Thinking about thinking / </a:t>
            </a:r>
          </a:p>
          <a:p>
            <a:pPr algn="ctr"/>
            <a:r>
              <a:rPr lang="en-GB" sz="2400" dirty="0" smtClean="0"/>
              <a:t>managing and leading</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20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2000"/>
                                        <p:tgtEl>
                                          <p:spTgt spid="12">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20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2000"/>
                                        <p:tgtEl>
                                          <p:spTgt spid="13">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2000"/>
                                        <p:tgtEl>
                                          <p:spTgt spid="1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fade">
                                      <p:cBhvr>
                                        <p:cTn id="36" dur="2000"/>
                                        <p:tgtEl>
                                          <p:spTgt spid="14">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animEffect transition="in" filter="fade">
                                      <p:cBhvr>
                                        <p:cTn id="39" dur="2000"/>
                                        <p:tgtEl>
                                          <p:spTgt spid="14">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fade">
                                      <p:cBhvr>
                                        <p:cTn id="44" dur="2000"/>
                                        <p:tgtEl>
                                          <p:spTgt spid="15">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fade">
                                      <p:cBhvr>
                                        <p:cTn id="47" dur="2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P spid="11" grpId="0" build="allAtOnce"/>
      <p:bldP spid="12" grpId="0" build="allAtOnce"/>
      <p:bldP spid="13" grpId="0" build="allAtOnce"/>
      <p:bldP spid="14" grpId="0" build="allAtOnce"/>
      <p:bldP spid="1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Six thinking Hats</a:t>
            </a:r>
            <a:endParaRPr lang="en-GB" b="1" dirty="0"/>
          </a:p>
        </p:txBody>
      </p:sp>
      <p:sp>
        <p:nvSpPr>
          <p:cNvPr id="3" name="Content Placeholder 2"/>
          <p:cNvSpPr>
            <a:spLocks noGrp="1"/>
          </p:cNvSpPr>
          <p:nvPr>
            <p:ph idx="1"/>
          </p:nvPr>
        </p:nvSpPr>
        <p:spPr>
          <a:xfrm>
            <a:off x="0" y="4429132"/>
            <a:ext cx="9144000" cy="2043113"/>
          </a:xfrm>
        </p:spPr>
        <p:style>
          <a:lnRef idx="2">
            <a:schemeClr val="accent1"/>
          </a:lnRef>
          <a:fillRef idx="1">
            <a:schemeClr val="lt1"/>
          </a:fillRef>
          <a:effectRef idx="0">
            <a:schemeClr val="accent1"/>
          </a:effectRef>
          <a:fontRef idx="minor">
            <a:schemeClr val="dk1"/>
          </a:fontRef>
        </p:style>
        <p:txBody>
          <a:bodyPr/>
          <a:lstStyle/>
          <a:p>
            <a:r>
              <a:rPr lang="en-GB" b="1" dirty="0" smtClean="0"/>
              <a:t>White Hats – Facts</a:t>
            </a:r>
          </a:p>
          <a:p>
            <a:pPr>
              <a:buNone/>
            </a:pPr>
            <a:r>
              <a:rPr lang="en-GB" dirty="0" smtClean="0"/>
              <a:t>What were the facts and problems you  encountered when doing the house activity?</a:t>
            </a:r>
          </a:p>
          <a:p>
            <a:pPr>
              <a:buNone/>
            </a:pPr>
            <a:endParaRPr lang="en-GB" dirty="0"/>
          </a:p>
          <a:p>
            <a:pPr>
              <a:buNone/>
            </a:pPr>
            <a:endParaRPr lang="en-GB" dirty="0"/>
          </a:p>
        </p:txBody>
      </p:sp>
      <p:pic>
        <p:nvPicPr>
          <p:cNvPr id="1026" name="Picture 2" descr="http://2.bp.blogspot.com/_gnm2C1B8vbI/RtsXECxw5hI/AAAAAAAAAsE/Wzm5QkjrIDg/s400/white_hat.jpg"/>
          <p:cNvPicPr>
            <a:picLocks noChangeAspect="1" noChangeArrowheads="1"/>
          </p:cNvPicPr>
          <p:nvPr/>
        </p:nvPicPr>
        <p:blipFill>
          <a:blip r:embed="rId2" cstate="print"/>
          <a:srcRect l="1923" t="17308"/>
          <a:stretch>
            <a:fillRect/>
          </a:stretch>
        </p:blipFill>
        <p:spPr bwMode="auto">
          <a:xfrm>
            <a:off x="2928926" y="1428736"/>
            <a:ext cx="3429024" cy="28911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thinking Hats</a:t>
            </a:r>
            <a:endParaRPr lang="en-GB" dirty="0"/>
          </a:p>
        </p:txBody>
      </p:sp>
      <p:sp>
        <p:nvSpPr>
          <p:cNvPr id="3" name="Content Placeholder 2"/>
          <p:cNvSpPr>
            <a:spLocks noGrp="1"/>
          </p:cNvSpPr>
          <p:nvPr>
            <p:ph idx="1"/>
          </p:nvPr>
        </p:nvSpPr>
        <p:spPr>
          <a:xfrm>
            <a:off x="0" y="4500570"/>
            <a:ext cx="9144000" cy="1971676"/>
          </a:xfrm>
        </p:spPr>
        <p:style>
          <a:lnRef idx="2">
            <a:schemeClr val="accent1"/>
          </a:lnRef>
          <a:fillRef idx="1">
            <a:schemeClr val="lt1"/>
          </a:fillRef>
          <a:effectRef idx="0">
            <a:schemeClr val="accent1"/>
          </a:effectRef>
          <a:fontRef idx="minor">
            <a:schemeClr val="dk1"/>
          </a:fontRef>
        </p:style>
        <p:txBody>
          <a:bodyPr/>
          <a:lstStyle/>
          <a:p>
            <a:pPr lvl="0"/>
            <a:r>
              <a:rPr lang="en-GB" b="1" dirty="0"/>
              <a:t>Red Hats – Emotions and Feelings</a:t>
            </a:r>
            <a:endParaRPr lang="en-GB" dirty="0"/>
          </a:p>
          <a:p>
            <a:pPr>
              <a:buNone/>
            </a:pPr>
            <a:r>
              <a:rPr lang="en-GB" dirty="0"/>
              <a:t>Did you have any gut feelings about your </a:t>
            </a:r>
            <a:r>
              <a:rPr lang="en-GB" dirty="0" smtClean="0"/>
              <a:t>ideas for </a:t>
            </a:r>
            <a:r>
              <a:rPr lang="en-GB" dirty="0"/>
              <a:t>the bin bags?</a:t>
            </a:r>
          </a:p>
          <a:p>
            <a:pPr>
              <a:buNone/>
            </a:pPr>
            <a:endParaRPr lang="en-GB" dirty="0"/>
          </a:p>
          <a:p>
            <a:pPr>
              <a:buNone/>
            </a:pPr>
            <a:endParaRPr lang="en-GB" dirty="0"/>
          </a:p>
        </p:txBody>
      </p:sp>
      <p:pic>
        <p:nvPicPr>
          <p:cNvPr id="34818" name="Picture 2" descr="http://gnu.wildebeest.org/~mark/fedora.jpg"/>
          <p:cNvPicPr>
            <a:picLocks noChangeAspect="1" noChangeArrowheads="1"/>
          </p:cNvPicPr>
          <p:nvPr/>
        </p:nvPicPr>
        <p:blipFill>
          <a:blip r:embed="rId2" cstate="print"/>
          <a:srcRect/>
          <a:stretch>
            <a:fillRect/>
          </a:stretch>
        </p:blipFill>
        <p:spPr bwMode="auto">
          <a:xfrm>
            <a:off x="3357554" y="1357298"/>
            <a:ext cx="2714624" cy="271462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thinking Hats</a:t>
            </a:r>
            <a:endParaRPr lang="en-GB" dirty="0"/>
          </a:p>
        </p:txBody>
      </p:sp>
      <p:sp>
        <p:nvSpPr>
          <p:cNvPr id="3" name="Content Placeholder 2"/>
          <p:cNvSpPr>
            <a:spLocks noGrp="1"/>
          </p:cNvSpPr>
          <p:nvPr>
            <p:ph idx="1"/>
          </p:nvPr>
        </p:nvSpPr>
        <p:spPr>
          <a:xfrm>
            <a:off x="0" y="4857760"/>
            <a:ext cx="9144000" cy="1828800"/>
          </a:xfrm>
        </p:spPr>
        <p:style>
          <a:lnRef idx="2">
            <a:schemeClr val="accent1"/>
          </a:lnRef>
          <a:fillRef idx="1">
            <a:schemeClr val="lt1"/>
          </a:fillRef>
          <a:effectRef idx="0">
            <a:schemeClr val="accent1"/>
          </a:effectRef>
          <a:fontRef idx="minor">
            <a:schemeClr val="dk1"/>
          </a:fontRef>
        </p:style>
        <p:txBody>
          <a:bodyPr/>
          <a:lstStyle/>
          <a:p>
            <a:pPr lvl="0"/>
            <a:r>
              <a:rPr lang="en-GB" b="1" dirty="0" smtClean="0"/>
              <a:t>Black Hats – problems and difficulties</a:t>
            </a:r>
            <a:endParaRPr lang="en-GB" dirty="0"/>
          </a:p>
          <a:p>
            <a:pPr>
              <a:buNone/>
            </a:pPr>
            <a:r>
              <a:rPr lang="en-GB" dirty="0" smtClean="0"/>
              <a:t>Where there any problems that you though of  when looking at the bin bag idea?</a:t>
            </a:r>
            <a:endParaRPr lang="en-GB" dirty="0"/>
          </a:p>
          <a:p>
            <a:pPr>
              <a:buNone/>
            </a:pPr>
            <a:endParaRPr lang="en-GB" dirty="0"/>
          </a:p>
          <a:p>
            <a:pPr>
              <a:buNone/>
            </a:pPr>
            <a:endParaRPr lang="en-GB" dirty="0"/>
          </a:p>
        </p:txBody>
      </p:sp>
      <p:pic>
        <p:nvPicPr>
          <p:cNvPr id="35842" name="Picture 2" descr="http://blackhat.donomite.biz/blackhat.jpg"/>
          <p:cNvPicPr>
            <a:picLocks noChangeAspect="1" noChangeArrowheads="1"/>
          </p:cNvPicPr>
          <p:nvPr/>
        </p:nvPicPr>
        <p:blipFill>
          <a:blip r:embed="rId2" cstate="print"/>
          <a:srcRect t="15866"/>
          <a:stretch>
            <a:fillRect/>
          </a:stretch>
        </p:blipFill>
        <p:spPr bwMode="auto">
          <a:xfrm>
            <a:off x="3071802" y="1571612"/>
            <a:ext cx="3000396" cy="262533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thinking Hats</a:t>
            </a:r>
            <a:endParaRPr lang="en-GB" dirty="0"/>
          </a:p>
        </p:txBody>
      </p:sp>
      <p:sp>
        <p:nvSpPr>
          <p:cNvPr id="3" name="Content Placeholder 2"/>
          <p:cNvSpPr>
            <a:spLocks noGrp="1"/>
          </p:cNvSpPr>
          <p:nvPr>
            <p:ph idx="1"/>
          </p:nvPr>
        </p:nvSpPr>
        <p:spPr>
          <a:xfrm>
            <a:off x="0" y="4786322"/>
            <a:ext cx="9144000" cy="1428760"/>
          </a:xfrm>
        </p:spPr>
        <p:style>
          <a:lnRef idx="2">
            <a:schemeClr val="accent1"/>
          </a:lnRef>
          <a:fillRef idx="1">
            <a:schemeClr val="lt1"/>
          </a:fillRef>
          <a:effectRef idx="0">
            <a:schemeClr val="accent1"/>
          </a:effectRef>
          <a:fontRef idx="minor">
            <a:schemeClr val="dk1"/>
          </a:fontRef>
        </p:style>
        <p:txBody>
          <a:bodyPr/>
          <a:lstStyle/>
          <a:p>
            <a:pPr lvl="0"/>
            <a:r>
              <a:rPr lang="en-GB" b="1" dirty="0" smtClean="0"/>
              <a:t>Yellow Hats – Positive aspects</a:t>
            </a:r>
            <a:endParaRPr lang="en-GB" dirty="0"/>
          </a:p>
          <a:p>
            <a:pPr>
              <a:buNone/>
            </a:pPr>
            <a:r>
              <a:rPr lang="en-GB" dirty="0" smtClean="0"/>
              <a:t>What might be the opportunities of your bin bags?</a:t>
            </a:r>
            <a:endParaRPr lang="en-GB" dirty="0"/>
          </a:p>
          <a:p>
            <a:pPr>
              <a:buNone/>
            </a:pPr>
            <a:endParaRPr lang="en-GB" dirty="0"/>
          </a:p>
          <a:p>
            <a:pPr>
              <a:buNone/>
            </a:pPr>
            <a:endParaRPr lang="en-GB" dirty="0"/>
          </a:p>
        </p:txBody>
      </p:sp>
      <p:pic>
        <p:nvPicPr>
          <p:cNvPr id="36866" name="Picture 2" descr="http://javey.net/images/hats/yellow.jpg"/>
          <p:cNvPicPr>
            <a:picLocks noChangeAspect="1" noChangeArrowheads="1"/>
          </p:cNvPicPr>
          <p:nvPr/>
        </p:nvPicPr>
        <p:blipFill>
          <a:blip r:embed="rId2" cstate="print"/>
          <a:srcRect t="17187"/>
          <a:stretch>
            <a:fillRect/>
          </a:stretch>
        </p:blipFill>
        <p:spPr bwMode="auto">
          <a:xfrm>
            <a:off x="3214678" y="1500174"/>
            <a:ext cx="3143240" cy="2603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thinking Hats</a:t>
            </a:r>
            <a:endParaRPr lang="en-GB" dirty="0"/>
          </a:p>
        </p:txBody>
      </p:sp>
      <p:sp>
        <p:nvSpPr>
          <p:cNvPr id="3" name="Content Placeholder 2"/>
          <p:cNvSpPr>
            <a:spLocks noGrp="1"/>
          </p:cNvSpPr>
          <p:nvPr>
            <p:ph idx="1"/>
          </p:nvPr>
        </p:nvSpPr>
        <p:spPr>
          <a:xfrm>
            <a:off x="0" y="4429132"/>
            <a:ext cx="9144000" cy="2185990"/>
          </a:xfrm>
        </p:spPr>
        <p:style>
          <a:lnRef idx="2">
            <a:schemeClr val="accent1"/>
          </a:lnRef>
          <a:fillRef idx="1">
            <a:schemeClr val="lt1"/>
          </a:fillRef>
          <a:effectRef idx="0">
            <a:schemeClr val="accent1"/>
          </a:effectRef>
          <a:fontRef idx="minor">
            <a:schemeClr val="dk1"/>
          </a:fontRef>
        </p:style>
        <p:txBody>
          <a:bodyPr/>
          <a:lstStyle/>
          <a:p>
            <a:pPr lvl="0"/>
            <a:r>
              <a:rPr lang="en-GB" b="1" dirty="0" smtClean="0"/>
              <a:t>Green hats – This is creative thinking</a:t>
            </a:r>
            <a:endParaRPr lang="en-GB" dirty="0"/>
          </a:p>
          <a:p>
            <a:pPr>
              <a:buNone/>
            </a:pPr>
            <a:r>
              <a:rPr lang="en-GB" dirty="0" smtClean="0"/>
              <a:t>Did you prefer the house activity without instructions or with instructions – which one let you be more creative?</a:t>
            </a:r>
            <a:endParaRPr lang="en-GB" dirty="0"/>
          </a:p>
          <a:p>
            <a:pPr>
              <a:buNone/>
            </a:pPr>
            <a:endParaRPr lang="en-GB" dirty="0"/>
          </a:p>
          <a:p>
            <a:pPr>
              <a:buNone/>
            </a:pPr>
            <a:endParaRPr lang="en-GB" dirty="0"/>
          </a:p>
        </p:txBody>
      </p:sp>
      <p:pic>
        <p:nvPicPr>
          <p:cNvPr id="37890" name="Picture 2" descr="http://javey.net/images/hats/green.jpg"/>
          <p:cNvPicPr>
            <a:picLocks noChangeAspect="1" noChangeArrowheads="1"/>
          </p:cNvPicPr>
          <p:nvPr/>
        </p:nvPicPr>
        <p:blipFill>
          <a:blip r:embed="rId2" cstate="print"/>
          <a:srcRect t="19777"/>
          <a:stretch>
            <a:fillRect/>
          </a:stretch>
        </p:blipFill>
        <p:spPr bwMode="auto">
          <a:xfrm>
            <a:off x="3214678" y="1643050"/>
            <a:ext cx="2849578" cy="228601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 thinking Hats</a:t>
            </a:r>
            <a:endParaRPr lang="en-GB" dirty="0"/>
          </a:p>
        </p:txBody>
      </p:sp>
      <p:sp>
        <p:nvSpPr>
          <p:cNvPr id="3" name="Content Placeholder 2"/>
          <p:cNvSpPr>
            <a:spLocks noGrp="1"/>
          </p:cNvSpPr>
          <p:nvPr>
            <p:ph idx="1"/>
          </p:nvPr>
        </p:nvSpPr>
        <p:spPr>
          <a:xfrm>
            <a:off x="0" y="4143380"/>
            <a:ext cx="9144000" cy="2143140"/>
          </a:xfrm>
        </p:spPr>
        <p:style>
          <a:lnRef idx="2">
            <a:schemeClr val="accent1"/>
          </a:lnRef>
          <a:fillRef idx="1">
            <a:schemeClr val="lt1"/>
          </a:fillRef>
          <a:effectRef idx="0">
            <a:schemeClr val="accent1"/>
          </a:effectRef>
          <a:fontRef idx="minor">
            <a:schemeClr val="dk1"/>
          </a:fontRef>
        </p:style>
        <p:txBody>
          <a:bodyPr/>
          <a:lstStyle/>
          <a:p>
            <a:pPr lvl="0"/>
            <a:r>
              <a:rPr lang="en-GB" b="1" dirty="0" smtClean="0"/>
              <a:t>Blue Hats – Organising and managing</a:t>
            </a:r>
          </a:p>
          <a:p>
            <a:pPr lvl="0">
              <a:buNone/>
            </a:pPr>
            <a:r>
              <a:rPr lang="en-GB" sz="2800" dirty="0" smtClean="0"/>
              <a:t>Did you take a role at leading your group during the activity?</a:t>
            </a:r>
          </a:p>
          <a:p>
            <a:pPr lvl="0">
              <a:buNone/>
            </a:pPr>
            <a:r>
              <a:rPr lang="en-GB" sz="2800" dirty="0" smtClean="0"/>
              <a:t>Do you think about what you have learnt and how ideas could be better?</a:t>
            </a:r>
            <a:endParaRPr lang="en-GB" sz="2800" dirty="0"/>
          </a:p>
          <a:p>
            <a:pPr>
              <a:buNone/>
            </a:pPr>
            <a:endParaRPr lang="en-GB" dirty="0"/>
          </a:p>
          <a:p>
            <a:pPr>
              <a:buNone/>
            </a:pPr>
            <a:endParaRPr lang="en-GB" dirty="0"/>
          </a:p>
          <a:p>
            <a:pPr>
              <a:buNone/>
            </a:pPr>
            <a:endParaRPr lang="en-GB" dirty="0"/>
          </a:p>
        </p:txBody>
      </p:sp>
      <p:pic>
        <p:nvPicPr>
          <p:cNvPr id="38914" name="Picture 2" descr="http://javey.net/images/hats/blue.jpg"/>
          <p:cNvPicPr>
            <a:picLocks noChangeAspect="1" noChangeArrowheads="1"/>
          </p:cNvPicPr>
          <p:nvPr/>
        </p:nvPicPr>
        <p:blipFill>
          <a:blip r:embed="rId2" cstate="print"/>
          <a:srcRect t="17500"/>
          <a:stretch>
            <a:fillRect/>
          </a:stretch>
        </p:blipFill>
        <p:spPr bwMode="auto">
          <a:xfrm>
            <a:off x="3143240" y="1285860"/>
            <a:ext cx="2621540" cy="216276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71480"/>
            <a:ext cx="8229600" cy="1143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smtClean="0"/>
              <a:t>Look at the statements and decide which colour hat they belong to......</a:t>
            </a:r>
            <a:endParaRPr lang="en-GB" dirty="0"/>
          </a:p>
        </p:txBody>
      </p:sp>
      <p:sp>
        <p:nvSpPr>
          <p:cNvPr id="9217" name="Rectangle 1"/>
          <p:cNvSpPr>
            <a:spLocks noChangeArrowheads="1"/>
          </p:cNvSpPr>
          <p:nvPr/>
        </p:nvSpPr>
        <p:spPr bwMode="auto">
          <a:xfrm>
            <a:off x="214282" y="2214554"/>
            <a:ext cx="87154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RED</a:t>
            </a:r>
            <a:r>
              <a:rPr kumimoji="0" lang="en-GB"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40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4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a:t>
            </a:r>
            <a:r>
              <a:rPr kumimoji="0" lang="en-GB"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40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Emotions</a:t>
            </a:r>
            <a:r>
              <a:rPr kumimoji="0" lang="en-GB" sz="4000" b="1" i="0" u="none" strike="noStrike" cap="none" normalizeH="0" dirty="0" smtClean="0">
                <a:ln>
                  <a:noFill/>
                </a:ln>
                <a:solidFill>
                  <a:srgbClr val="FF0000"/>
                </a:solidFill>
                <a:effectLst/>
                <a:latin typeface="Calibri" pitchFamily="34" charset="0"/>
                <a:ea typeface="Calibri" pitchFamily="34" charset="0"/>
                <a:cs typeface="Times New Roman" pitchFamily="18" charset="0"/>
              </a:rPr>
              <a:t> and gut feelings</a:t>
            </a:r>
            <a:r>
              <a:rPr kumimoji="0" lang="en-GB"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FFFFFF"/>
                </a:solidFill>
                <a:effectLst/>
                <a:latin typeface="Calibri" pitchFamily="34" charset="0"/>
                <a:ea typeface="Calibri" pitchFamily="34" charset="0"/>
                <a:cs typeface="Times New Roman" pitchFamily="18" charset="0"/>
              </a:rPr>
              <a:t>WHITE   -	All about</a:t>
            </a:r>
            <a:r>
              <a:rPr kumimoji="0" lang="en-GB" sz="4000" b="1" i="0" u="none" strike="noStrike" cap="none" normalizeH="0" dirty="0" smtClean="0">
                <a:ln>
                  <a:noFill/>
                </a:ln>
                <a:solidFill>
                  <a:srgbClr val="FFFFFF"/>
                </a:solidFill>
                <a:effectLst/>
                <a:latin typeface="Calibri" pitchFamily="34" charset="0"/>
                <a:ea typeface="Calibri" pitchFamily="34" charset="0"/>
                <a:cs typeface="Times New Roman" pitchFamily="18" charset="0"/>
              </a:rPr>
              <a:t> facts</a:t>
            </a:r>
            <a:r>
              <a:rPr kumimoji="0" lang="en-GB"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BLACK	    -</a:t>
            </a:r>
            <a:r>
              <a:rPr kumimoji="0" lang="en-GB" sz="40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Problems and difficulties</a:t>
            </a:r>
            <a:endParaRPr kumimoji="0" lang="en-GB"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YELLOW -   Positive</a:t>
            </a:r>
            <a:r>
              <a:rPr kumimoji="0" lang="en-GB" sz="4000" b="1" i="0" u="none" strike="noStrike" cap="none" normalizeH="0" dirty="0" smtClean="0">
                <a:ln>
                  <a:noFill/>
                </a:ln>
                <a:solidFill>
                  <a:srgbClr val="FFFF00"/>
                </a:solidFill>
                <a:effectLst/>
                <a:latin typeface="Calibri" pitchFamily="34" charset="0"/>
                <a:ea typeface="Calibri" pitchFamily="34" charset="0"/>
                <a:cs typeface="Times New Roman" pitchFamily="18" charset="0"/>
              </a:rPr>
              <a:t> aspects of </a:t>
            </a:r>
            <a:r>
              <a:rPr lang="en-GB" sz="4000" b="1" dirty="0" smtClean="0">
                <a:solidFill>
                  <a:srgbClr val="FFFF00"/>
                </a:solidFill>
                <a:latin typeface="Calibri" pitchFamily="34" charset="0"/>
                <a:ea typeface="Calibri" pitchFamily="34" charset="0"/>
                <a:cs typeface="Times New Roman" pitchFamily="18" charset="0"/>
              </a:rPr>
              <a:t>ideas</a:t>
            </a:r>
            <a:endParaRPr lang="en-GB" sz="4000" b="1" dirty="0" smtClean="0">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GREEN    -  Creative</a:t>
            </a:r>
            <a:r>
              <a:rPr kumimoji="0" lang="en-GB" sz="4000" b="1" i="0" u="none" strike="noStrike" cap="none" normalizeH="0" dirty="0" smtClean="0">
                <a:ln>
                  <a:noFill/>
                </a:ln>
                <a:solidFill>
                  <a:srgbClr val="00B050"/>
                </a:solidFill>
                <a:effectLst/>
                <a:latin typeface="Calibri" pitchFamily="34" charset="0"/>
                <a:ea typeface="Calibri" pitchFamily="34" charset="0"/>
                <a:cs typeface="Times New Roman" pitchFamily="18" charset="0"/>
              </a:rPr>
              <a:t> thinking</a:t>
            </a:r>
            <a:r>
              <a:rPr kumimoji="0" lang="en-GB" sz="40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r>
              <a:rPr kumimoji="0" lang="en-GB" sz="4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buFontTx/>
              <a:buNone/>
              <a:tabLst/>
            </a:pPr>
            <a:r>
              <a:rPr kumimoji="0" lang="en-GB" sz="4000" b="1" i="0" u="none" strike="noStrike" cap="none" normalizeH="0" baseline="0" dirty="0" smtClean="0">
                <a:ln>
                  <a:noFill/>
                </a:ln>
                <a:solidFill>
                  <a:srgbClr val="17365D"/>
                </a:solidFill>
                <a:effectLst/>
                <a:latin typeface="Calibri" pitchFamily="34" charset="0"/>
                <a:ea typeface="Calibri" pitchFamily="34" charset="0"/>
                <a:cs typeface="Times New Roman" pitchFamily="18" charset="0"/>
              </a:rPr>
              <a:t>BLUE	</a:t>
            </a:r>
            <a:r>
              <a:rPr kumimoji="0" lang="en-GB" sz="4000" b="1" i="0" u="none" strike="noStrike" cap="none" normalizeH="0" dirty="0" smtClean="0">
                <a:ln>
                  <a:noFill/>
                </a:ln>
                <a:solidFill>
                  <a:srgbClr val="17365D"/>
                </a:solidFill>
                <a:effectLst/>
                <a:latin typeface="Calibri" pitchFamily="34" charset="0"/>
                <a:ea typeface="Calibri" pitchFamily="34" charset="0"/>
                <a:cs typeface="Times New Roman" pitchFamily="18" charset="0"/>
              </a:rPr>
              <a:t>     -  Thinking about thinking</a:t>
            </a:r>
            <a:endParaRPr kumimoji="0" lang="en-GB"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543956" cy="1511288"/>
          </a:xfrm>
        </p:spPr>
        <p:txBody>
          <a:bodyPr>
            <a:normAutofit fontScale="90000"/>
          </a:bodyPr>
          <a:lstStyle/>
          <a:p>
            <a:r>
              <a:rPr lang="en-GB" sz="3200" b="1" dirty="0" smtClean="0"/>
              <a:t>1. Jane attends a Blue Skies Thinking course in setting up a business, which one of the following is most likely to be correct:  Blue skies thinking:</a:t>
            </a:r>
            <a:endParaRPr lang="en-GB" sz="3200" b="1" dirty="0"/>
          </a:p>
        </p:txBody>
      </p:sp>
      <p:sp>
        <p:nvSpPr>
          <p:cNvPr id="3" name="Content Placeholder 2"/>
          <p:cNvSpPr>
            <a:spLocks noGrp="1"/>
          </p:cNvSpPr>
          <p:nvPr>
            <p:ph idx="1"/>
          </p:nvPr>
        </p:nvSpPr>
        <p:spPr>
          <a:xfrm>
            <a:off x="500034" y="2285992"/>
            <a:ext cx="8229600" cy="3482981"/>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514350" indent="-514350">
              <a:buFont typeface="+mj-lt"/>
              <a:buAutoNum type="alphaUcPeriod"/>
            </a:pPr>
            <a:r>
              <a:rPr lang="en-GB" dirty="0" smtClean="0"/>
              <a:t>Will put him at a competitive advantage when he starts up his own business</a:t>
            </a:r>
          </a:p>
          <a:p>
            <a:pPr marL="514350" indent="-514350">
              <a:buFont typeface="+mj-lt"/>
              <a:buAutoNum type="alphaUcPeriod"/>
            </a:pPr>
            <a:endParaRPr lang="en-GB" dirty="0" smtClean="0"/>
          </a:p>
          <a:p>
            <a:pPr marL="514350" indent="-514350">
              <a:buFont typeface="+mj-lt"/>
              <a:buAutoNum type="alphaUcPeriod"/>
            </a:pPr>
            <a:r>
              <a:rPr lang="en-GB" dirty="0" smtClean="0"/>
              <a:t>Is an example of deliberate creative thinking</a:t>
            </a:r>
          </a:p>
          <a:p>
            <a:pPr marL="514350" indent="-514350">
              <a:buFont typeface="+mj-lt"/>
              <a:buAutoNum type="alphaUcPeriod"/>
            </a:pPr>
            <a:endParaRPr lang="en-GB" dirty="0" smtClean="0"/>
          </a:p>
          <a:p>
            <a:pPr marL="514350" indent="-514350">
              <a:buFont typeface="+mj-lt"/>
              <a:buAutoNum type="alphaUcPeriod"/>
            </a:pPr>
            <a:r>
              <a:rPr lang="en-GB" dirty="0" smtClean="0"/>
              <a:t>Is the opposite of lateral thinking</a:t>
            </a:r>
          </a:p>
          <a:p>
            <a:pPr marL="514350" indent="-514350">
              <a:buFont typeface="+mj-lt"/>
              <a:buAutoNum type="alphaUcPeriod"/>
            </a:pPr>
            <a:endParaRPr lang="en-GB" dirty="0" smtClean="0"/>
          </a:p>
          <a:p>
            <a:pPr marL="514350" indent="-514350">
              <a:buFont typeface="+mj-lt"/>
              <a:buAutoNum type="alphaUcPeriod"/>
            </a:pPr>
            <a:r>
              <a:rPr lang="en-GB" dirty="0" smtClean="0"/>
              <a:t>Discourages people from thinking of new ideas</a:t>
            </a:r>
          </a:p>
          <a:p>
            <a:pPr marL="514350" indent="-514350">
              <a:buFont typeface="+mj-lt"/>
              <a:buAutoNum type="alphaUcPeriod"/>
            </a:pP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a:t>
            </a:r>
            <a:endParaRPr lang="en-GB" dirty="0"/>
          </a:p>
        </p:txBody>
      </p:sp>
      <p:sp>
        <p:nvSpPr>
          <p:cNvPr id="3" name="Content Placeholder 2"/>
          <p:cNvSpPr>
            <a:spLocks noGrp="1"/>
          </p:cNvSpPr>
          <p:nvPr>
            <p:ph idx="1"/>
          </p:nvPr>
        </p:nvSpPr>
        <p:spPr>
          <a:xfrm>
            <a:off x="457200" y="1600201"/>
            <a:ext cx="8229600" cy="1757362"/>
          </a:xfrm>
        </p:spPr>
        <p:txBody>
          <a:bodyPr/>
          <a:lstStyle/>
          <a:p>
            <a:r>
              <a:rPr lang="en-GB" dirty="0" smtClean="0">
                <a:solidFill>
                  <a:schemeClr val="tx2">
                    <a:lumMod val="50000"/>
                  </a:schemeClr>
                </a:solidFill>
              </a:rPr>
              <a:t>Understand that creative ideas are a key aspect to setting up a new business and developing a </a:t>
            </a:r>
            <a:r>
              <a:rPr lang="en-GB" b="1" dirty="0" smtClean="0">
                <a:solidFill>
                  <a:schemeClr val="tx2">
                    <a:lumMod val="50000"/>
                  </a:schemeClr>
                </a:solidFill>
              </a:rPr>
              <a:t>competitive advantage</a:t>
            </a:r>
            <a:endParaRPr lang="en-GB" b="1" dirty="0">
              <a:solidFill>
                <a:schemeClr val="tx2">
                  <a:lumMod val="50000"/>
                </a:schemeClr>
              </a:solidFill>
            </a:endParaRPr>
          </a:p>
        </p:txBody>
      </p:sp>
      <p:sp>
        <p:nvSpPr>
          <p:cNvPr id="5" name="Title 1"/>
          <p:cNvSpPr txBox="1">
            <a:spLocks/>
          </p:cNvSpPr>
          <p:nvPr/>
        </p:nvSpPr>
        <p:spPr>
          <a:xfrm>
            <a:off x="485804" y="3346471"/>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Learning Outcomes</a:t>
            </a:r>
          </a:p>
        </p:txBody>
      </p:sp>
      <p:sp>
        <p:nvSpPr>
          <p:cNvPr id="6" name="Content Placeholder 2"/>
          <p:cNvSpPr txBox="1">
            <a:spLocks/>
          </p:cNvSpPr>
          <p:nvPr/>
        </p:nvSpPr>
        <p:spPr>
          <a:xfrm>
            <a:off x="485804" y="4672034"/>
            <a:ext cx="8229600" cy="1757362"/>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3200" b="0" i="0" u="none" strike="noStrike" kern="1200" cap="none" spc="0" normalizeH="0" baseline="0" noProof="0" dirty="0" smtClean="0">
                <a:ln>
                  <a:noFill/>
                </a:ln>
                <a:solidFill>
                  <a:schemeClr val="tx2">
                    <a:lumMod val="50000"/>
                  </a:schemeClr>
                </a:solidFill>
                <a:effectLst/>
                <a:uLnTx/>
                <a:uFillTx/>
                <a:latin typeface="+mn-lt"/>
                <a:ea typeface="+mn-ea"/>
                <a:cs typeface="+mn-cs"/>
              </a:rPr>
              <a:t>Explain what is meant by</a:t>
            </a:r>
            <a:r>
              <a:rPr kumimoji="0" lang="en-GB" sz="3200" b="0" i="0" u="none" strike="noStrike" kern="1200" cap="none" spc="0" normalizeH="0" noProof="0" dirty="0" smtClean="0">
                <a:ln>
                  <a:noFill/>
                </a:ln>
                <a:solidFill>
                  <a:schemeClr val="tx2">
                    <a:lumMod val="50000"/>
                  </a:schemeClr>
                </a:solidFill>
                <a:effectLst/>
                <a:uLnTx/>
                <a:uFillTx/>
                <a:latin typeface="+mn-lt"/>
                <a:ea typeface="+mn-ea"/>
                <a:cs typeface="+mn-cs"/>
              </a:rPr>
              <a:t> lateral and blue skies thinking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noProof="0" dirty="0" smtClean="0">
                <a:solidFill>
                  <a:schemeClr val="tx2">
                    <a:lumMod val="50000"/>
                  </a:schemeClr>
                </a:solidFill>
              </a:rPr>
              <a:t>Explain how creative thinking can benefit a business</a:t>
            </a:r>
            <a:endParaRPr kumimoji="0" lang="en-GB" sz="3200" b="0" i="0" u="none" strike="noStrike" kern="1200" cap="none" spc="0" normalizeH="0" baseline="0" noProof="0" dirty="0" smtClean="0">
              <a:ln>
                <a:noFill/>
              </a:ln>
              <a:solidFill>
                <a:schemeClr val="tx2">
                  <a:lumMod val="50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543956" cy="2082792"/>
          </a:xfrm>
        </p:spPr>
        <p:txBody>
          <a:bodyPr>
            <a:normAutofit/>
          </a:bodyPr>
          <a:lstStyle/>
          <a:p>
            <a:r>
              <a:rPr lang="en-GB" sz="3600" b="1" dirty="0" smtClean="0"/>
              <a:t>2. Alice is setting up a sandwich business, which one of the following is most likely to give her business a competitive advantage:</a:t>
            </a:r>
            <a:endParaRPr lang="en-GB" sz="3600" b="1" dirty="0"/>
          </a:p>
        </p:txBody>
      </p:sp>
      <p:sp>
        <p:nvSpPr>
          <p:cNvPr id="3" name="Content Placeholder 2"/>
          <p:cNvSpPr>
            <a:spLocks noGrp="1"/>
          </p:cNvSpPr>
          <p:nvPr>
            <p:ph idx="1"/>
          </p:nvPr>
        </p:nvSpPr>
        <p:spPr>
          <a:xfrm>
            <a:off x="457200" y="2643182"/>
            <a:ext cx="8229600" cy="3482981"/>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514350" indent="-514350">
              <a:buFont typeface="+mj-lt"/>
              <a:buAutoNum type="alphaUcPeriod"/>
            </a:pPr>
            <a:r>
              <a:rPr lang="en-GB" dirty="0" smtClean="0"/>
              <a:t>High quality locally sources materials</a:t>
            </a:r>
          </a:p>
          <a:p>
            <a:pPr marL="514350" indent="-514350">
              <a:buFont typeface="+mj-lt"/>
              <a:buAutoNum type="alphaUcPeriod"/>
            </a:pPr>
            <a:endParaRPr lang="en-GB" dirty="0" smtClean="0"/>
          </a:p>
          <a:p>
            <a:pPr marL="514350" indent="-514350">
              <a:buFont typeface="+mj-lt"/>
              <a:buAutoNum type="alphaUcPeriod"/>
            </a:pPr>
            <a:r>
              <a:rPr lang="en-GB" dirty="0" smtClean="0"/>
              <a:t>High borrowing costs</a:t>
            </a:r>
          </a:p>
          <a:p>
            <a:pPr marL="514350" indent="-514350">
              <a:buFont typeface="+mj-lt"/>
              <a:buAutoNum type="alphaUcPeriod"/>
            </a:pPr>
            <a:endParaRPr lang="en-GB" dirty="0" smtClean="0"/>
          </a:p>
          <a:p>
            <a:pPr marL="514350" indent="-514350">
              <a:buFont typeface="+mj-lt"/>
              <a:buAutoNum type="alphaUcPeriod"/>
            </a:pPr>
            <a:r>
              <a:rPr lang="en-GB" dirty="0" smtClean="0"/>
              <a:t>Shorter opening hours than competitors</a:t>
            </a:r>
          </a:p>
          <a:p>
            <a:pPr marL="514350" indent="-514350">
              <a:buFont typeface="+mj-lt"/>
              <a:buAutoNum type="alphaUcPeriod"/>
            </a:pPr>
            <a:endParaRPr lang="en-GB" dirty="0" smtClean="0"/>
          </a:p>
          <a:p>
            <a:pPr marL="514350" indent="-514350">
              <a:buFont typeface="+mj-lt"/>
              <a:buAutoNum type="alphaUcPeriod"/>
            </a:pPr>
            <a:r>
              <a:rPr lang="en-GB" dirty="0" smtClean="0"/>
              <a:t>Expensive rent on premises</a:t>
            </a:r>
          </a:p>
          <a:p>
            <a:pPr marL="514350" indent="-514350">
              <a:buFont typeface="+mj-lt"/>
              <a:buAutoNum type="alphaUcPeriod"/>
            </a:pP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74638"/>
            <a:ext cx="8543956" cy="1082660"/>
          </a:xfrm>
        </p:spPr>
        <p:txBody>
          <a:bodyPr>
            <a:normAutofit fontScale="90000"/>
          </a:bodyPr>
          <a:lstStyle/>
          <a:p>
            <a:r>
              <a:rPr lang="en-GB" sz="3600" b="1" dirty="0" smtClean="0"/>
              <a:t>3. Which TWO of the following best describes the process of lateral thinking:</a:t>
            </a:r>
            <a:endParaRPr lang="en-GB" sz="3600" b="1" dirty="0"/>
          </a:p>
        </p:txBody>
      </p:sp>
      <p:sp>
        <p:nvSpPr>
          <p:cNvPr id="3" name="Content Placeholder 2"/>
          <p:cNvSpPr>
            <a:spLocks noGrp="1"/>
          </p:cNvSpPr>
          <p:nvPr>
            <p:ph idx="1"/>
          </p:nvPr>
        </p:nvSpPr>
        <p:spPr>
          <a:xfrm>
            <a:off x="214282" y="1643050"/>
            <a:ext cx="8643998" cy="450059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514350" indent="-514350">
              <a:buFont typeface="+mj-lt"/>
              <a:buAutoNum type="alphaUcPeriod"/>
            </a:pPr>
            <a:r>
              <a:rPr lang="en-GB" dirty="0" smtClean="0"/>
              <a:t>A management day spend paintballing which helps to build teamwork</a:t>
            </a:r>
          </a:p>
          <a:p>
            <a:pPr marL="514350" indent="-514350">
              <a:buFont typeface="+mj-lt"/>
              <a:buAutoNum type="alphaUcPeriod"/>
            </a:pPr>
            <a:r>
              <a:rPr lang="en-GB" dirty="0" smtClean="0"/>
              <a:t>Where a business advertises for someone who is highly creative to fill a position</a:t>
            </a:r>
          </a:p>
          <a:p>
            <a:pPr marL="514350" indent="-514350">
              <a:buFont typeface="+mj-lt"/>
              <a:buAutoNum type="alphaUcPeriod"/>
            </a:pPr>
            <a:r>
              <a:rPr lang="en-GB" dirty="0" smtClean="0"/>
              <a:t>A process that provides a structure for encouraging creativity throughout the business</a:t>
            </a:r>
          </a:p>
          <a:p>
            <a:pPr marL="514350" indent="-514350">
              <a:buFont typeface="+mj-lt"/>
              <a:buAutoNum type="alphaUcPeriod"/>
            </a:pPr>
            <a:r>
              <a:rPr lang="en-GB" dirty="0" smtClean="0"/>
              <a:t>A period of three days a week put aside to focus on creativity for the managing director</a:t>
            </a:r>
          </a:p>
          <a:p>
            <a:pPr marL="514350" indent="-514350">
              <a:buFont typeface="+mj-lt"/>
              <a:buAutoNum type="alphaUcPeriod"/>
            </a:pPr>
            <a:r>
              <a:rPr lang="en-GB" dirty="0" smtClean="0"/>
              <a:t>A means of involving and encouraging staff at all levels to think about changes and improvements</a:t>
            </a:r>
          </a:p>
          <a:p>
            <a:pPr marL="514350" indent="-514350">
              <a:buFont typeface="+mj-lt"/>
              <a:buAutoNum type="alphaUcPeriod"/>
            </a:pPr>
            <a:r>
              <a:rPr lang="en-GB" dirty="0" smtClean="0"/>
              <a:t>A process that required the hiring of professional creative thinkers to act as consultants for the business</a:t>
            </a:r>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28802"/>
          </a:xfrm>
        </p:spPr>
        <p:txBody>
          <a:bodyPr>
            <a:noAutofit/>
          </a:bodyPr>
          <a:lstStyle/>
          <a:p>
            <a:r>
              <a:rPr lang="en-GB" sz="2400" b="1" dirty="0" smtClean="0"/>
              <a:t>4. Courtney Farnham is investigating setting up in business as a dance teacher and is thinking particularly of how she could attract pupils to take up her dance classes.  Which </a:t>
            </a:r>
            <a:r>
              <a:rPr lang="en-GB" sz="2400" b="1" u="sng" dirty="0" smtClean="0"/>
              <a:t>one</a:t>
            </a:r>
            <a:r>
              <a:rPr lang="en-GB" sz="2400" b="1" dirty="0" smtClean="0"/>
              <a:t> of the following is most likely for her to be an example of </a:t>
            </a:r>
            <a:r>
              <a:rPr lang="en-GB" sz="2400" b="1" i="1" u="sng" dirty="0" smtClean="0">
                <a:effectLst>
                  <a:outerShdw blurRad="38100" dist="38100" dir="2700000" algn="tl">
                    <a:srgbClr val="000000">
                      <a:alpha val="43137"/>
                    </a:srgbClr>
                  </a:outerShdw>
                </a:effectLst>
              </a:rPr>
              <a:t>lateral thinking </a:t>
            </a:r>
            <a:r>
              <a:rPr lang="en-GB" sz="2400" b="1" dirty="0" smtClean="0"/>
              <a:t>about attracting customers?  Select one answer.</a:t>
            </a:r>
            <a:endParaRPr lang="en-GB" sz="2400" b="1" dirty="0"/>
          </a:p>
        </p:txBody>
      </p:sp>
      <p:sp>
        <p:nvSpPr>
          <p:cNvPr id="3" name="Content Placeholder 2"/>
          <p:cNvSpPr>
            <a:spLocks noGrp="1"/>
          </p:cNvSpPr>
          <p:nvPr>
            <p:ph idx="1"/>
          </p:nvPr>
        </p:nvSpPr>
        <p:spPr>
          <a:xfrm>
            <a:off x="214282" y="2000240"/>
            <a:ext cx="8929718" cy="4500594"/>
          </a:xfrm>
        </p:spPr>
        <p:style>
          <a:lnRef idx="2">
            <a:schemeClr val="dk1"/>
          </a:lnRef>
          <a:fillRef idx="1">
            <a:schemeClr val="lt1"/>
          </a:fillRef>
          <a:effectRef idx="0">
            <a:schemeClr val="dk1"/>
          </a:effectRef>
          <a:fontRef idx="minor">
            <a:schemeClr val="dk1"/>
          </a:fontRef>
        </p:style>
        <p:txBody>
          <a:bodyPr>
            <a:normAutofit/>
          </a:bodyPr>
          <a:lstStyle/>
          <a:p>
            <a:pPr marL="514350" indent="-514350">
              <a:buFont typeface="+mj-lt"/>
              <a:buAutoNum type="alphaUcPeriod"/>
            </a:pPr>
            <a:r>
              <a:rPr lang="en-GB" dirty="0" smtClean="0"/>
              <a:t>She will have to give up her present job with a salary of £20,000 a year</a:t>
            </a:r>
          </a:p>
          <a:p>
            <a:pPr marL="514350" indent="-514350">
              <a:buFont typeface="+mj-lt"/>
              <a:buAutoNum type="alphaUcPeriod"/>
            </a:pPr>
            <a:r>
              <a:rPr lang="en-GB" dirty="0" smtClean="0"/>
              <a:t>It would be a good idea for her to take out insurance in case of accidents to her pupils</a:t>
            </a:r>
          </a:p>
          <a:p>
            <a:pPr marL="514350" indent="-514350">
              <a:buFont typeface="+mj-lt"/>
              <a:buAutoNum type="alphaUcPeriod"/>
            </a:pPr>
            <a:r>
              <a:rPr lang="en-GB" dirty="0" smtClean="0"/>
              <a:t>She should get advice from experts on how to set up a business</a:t>
            </a:r>
          </a:p>
          <a:p>
            <a:pPr marL="514350" indent="-514350">
              <a:buFont typeface="+mj-lt"/>
              <a:buAutoNum type="alphaUcPeriod"/>
            </a:pPr>
            <a:r>
              <a:rPr lang="en-GB" dirty="0" smtClean="0"/>
              <a:t>She could give singing lessons for pupils that wanted to perform in musicals </a:t>
            </a: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428625"/>
            <a:ext cx="8229600" cy="6143625"/>
          </a:xfrm>
        </p:spPr>
        <p:txBody>
          <a:bodyPr/>
          <a:lstStyle/>
          <a:p>
            <a:pPr algn="ctr">
              <a:buFont typeface="Arial" charset="0"/>
              <a:buNone/>
            </a:pPr>
            <a:r>
              <a:rPr lang="en-GB" sz="6600" b="1" smtClean="0"/>
              <a:t>Super!</a:t>
            </a:r>
          </a:p>
          <a:p>
            <a:pPr algn="ctr">
              <a:buFont typeface="Arial" charset="0"/>
              <a:buNone/>
            </a:pPr>
            <a:endParaRPr lang="en-GB" sz="800" smtClean="0"/>
          </a:p>
          <a:p>
            <a:pPr algn="ctr">
              <a:buFont typeface="Arial" charset="0"/>
              <a:buNone/>
            </a:pPr>
            <a:r>
              <a:rPr lang="en-GB" sz="4800" smtClean="0"/>
              <a:t>Remember, successful business need creativity</a:t>
            </a:r>
          </a:p>
          <a:p>
            <a:pPr algn="ctr">
              <a:buFont typeface="Arial" charset="0"/>
              <a:buNone/>
            </a:pPr>
            <a:endParaRPr lang="en-GB" sz="4800" smtClean="0"/>
          </a:p>
          <a:p>
            <a:pPr algn="ctr">
              <a:buFont typeface="Arial" charset="0"/>
              <a:buNone/>
            </a:pPr>
            <a:endParaRPr lang="en-GB" sz="4800" smtClean="0"/>
          </a:p>
          <a:p>
            <a:pPr algn="ctr">
              <a:buFont typeface="Arial" charset="0"/>
              <a:buNone/>
            </a:pPr>
            <a:endParaRPr lang="en-GB" sz="800" smtClean="0"/>
          </a:p>
          <a:p>
            <a:pPr algn="ctr">
              <a:buFont typeface="Arial" charset="0"/>
              <a:buNone/>
            </a:pPr>
            <a:endParaRPr lang="en-GB" sz="800" smtClean="0"/>
          </a:p>
          <a:p>
            <a:pPr algn="ctr">
              <a:buFont typeface="Arial" charset="0"/>
              <a:buNone/>
            </a:pPr>
            <a:endParaRPr lang="en-GB" sz="800" smtClean="0"/>
          </a:p>
          <a:p>
            <a:pPr algn="ctr">
              <a:buFont typeface="Arial" charset="0"/>
              <a:buNone/>
            </a:pPr>
            <a:r>
              <a:rPr lang="en-GB" sz="4800" smtClean="0"/>
              <a:t>Any questions?</a:t>
            </a:r>
          </a:p>
        </p:txBody>
      </p:sp>
      <p:pic>
        <p:nvPicPr>
          <p:cNvPr id="31747" name="Picture 4" descr="brain.jpg"/>
          <p:cNvPicPr>
            <a:picLocks noChangeAspect="1"/>
          </p:cNvPicPr>
          <p:nvPr/>
        </p:nvPicPr>
        <p:blipFill>
          <a:blip r:embed="rId2" cstate="print"/>
          <a:srcRect/>
          <a:stretch>
            <a:fillRect/>
          </a:stretch>
        </p:blipFill>
        <p:spPr bwMode="auto">
          <a:xfrm>
            <a:off x="3071813" y="3429000"/>
            <a:ext cx="2905125" cy="217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500306"/>
            <a:ext cx="8229600" cy="1143000"/>
          </a:xfrm>
        </p:spPr>
        <p:txBody>
          <a:bodyPr/>
          <a:lstStyle/>
          <a:p>
            <a:r>
              <a:rPr lang="en-GB" b="1" dirty="0" smtClean="0"/>
              <a:t>Case Study – Over to you</a:t>
            </a:r>
            <a:endParaRPr lang="en-GB"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1143000"/>
          </a:xfrm>
        </p:spPr>
        <p:txBody>
          <a:bodyPr>
            <a:normAutofit fontScale="90000"/>
          </a:bodyPr>
          <a:lstStyle/>
          <a:p>
            <a:r>
              <a:rPr lang="en-GB" b="1" dirty="0" smtClean="0"/>
              <a:t>Your enterprise and creative thinking</a:t>
            </a:r>
            <a:endParaRPr lang="en-US" b="1" dirty="0"/>
          </a:p>
        </p:txBody>
      </p:sp>
      <p:sp>
        <p:nvSpPr>
          <p:cNvPr id="3" name="Content Placeholder 2"/>
          <p:cNvSpPr>
            <a:spLocks noGrp="1"/>
          </p:cNvSpPr>
          <p:nvPr>
            <p:ph idx="1"/>
          </p:nvPr>
        </p:nvSpPr>
        <p:spPr>
          <a:xfrm>
            <a:off x="0" y="1600200"/>
            <a:ext cx="9144000" cy="4525963"/>
          </a:xfrm>
        </p:spPr>
        <p:txBody>
          <a:bodyPr>
            <a:normAutofit/>
          </a:bodyPr>
          <a:lstStyle/>
          <a:p>
            <a:pPr>
              <a:buNone/>
            </a:pPr>
            <a:r>
              <a:rPr lang="en-GB" dirty="0" smtClean="0"/>
              <a:t>Consider the enterprise challenge you did :</a:t>
            </a:r>
          </a:p>
          <a:p>
            <a:pPr>
              <a:buNone/>
            </a:pPr>
            <a:endParaRPr lang="en-GB" dirty="0" smtClean="0"/>
          </a:p>
          <a:p>
            <a:r>
              <a:rPr lang="en-GB" dirty="0" smtClean="0"/>
              <a:t>Explain which “hat” you were wearing and why</a:t>
            </a:r>
          </a:p>
          <a:p>
            <a:r>
              <a:rPr lang="en-GB" dirty="0" smtClean="0"/>
              <a:t>Explain the strengths and weaknesses of your team</a:t>
            </a:r>
          </a:p>
          <a:p>
            <a:r>
              <a:rPr lang="en-GB" dirty="0" smtClean="0"/>
              <a:t>Did your team involve any deliberate thinking techniques?</a:t>
            </a:r>
          </a:p>
          <a:p>
            <a:r>
              <a:rPr lang="en-GB" dirty="0" smtClean="0"/>
              <a:t>What could have been better about your pitch?</a:t>
            </a:r>
          </a:p>
          <a:p>
            <a:endParaRPr lang="en-GB" dirty="0" smtClean="0"/>
          </a:p>
          <a:p>
            <a:endParaRPr lang="en-GB"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Thinking creatively </a:t>
            </a:r>
            <a:br>
              <a:rPr lang="en-GB" b="1" dirty="0" smtClean="0"/>
            </a:br>
            <a:r>
              <a:rPr lang="en-GB" b="1" dirty="0" smtClean="0"/>
              <a:t>(or creative thinking)</a:t>
            </a:r>
            <a:endParaRPr lang="en-GB" b="1" dirty="0"/>
          </a:p>
        </p:txBody>
      </p:sp>
      <p:sp>
        <p:nvSpPr>
          <p:cNvPr id="3" name="Content Placeholder 2"/>
          <p:cNvSpPr>
            <a:spLocks noGrp="1"/>
          </p:cNvSpPr>
          <p:nvPr>
            <p:ph idx="1"/>
          </p:nvPr>
        </p:nvSpPr>
        <p:spPr>
          <a:xfrm>
            <a:off x="428596" y="2143116"/>
            <a:ext cx="8229600" cy="3543312"/>
          </a:xfrm>
        </p:spPr>
        <p:style>
          <a:lnRef idx="2">
            <a:schemeClr val="accent1"/>
          </a:lnRef>
          <a:fillRef idx="1">
            <a:schemeClr val="lt1"/>
          </a:fillRef>
          <a:effectRef idx="0">
            <a:schemeClr val="accent1"/>
          </a:effectRef>
          <a:fontRef idx="minor">
            <a:schemeClr val="dk1"/>
          </a:fontRef>
        </p:style>
        <p:txBody>
          <a:bodyPr/>
          <a:lstStyle/>
          <a:p>
            <a:pPr algn="ctr">
              <a:buNone/>
            </a:pPr>
            <a:endParaRPr lang="en-GB" dirty="0" smtClean="0"/>
          </a:p>
          <a:p>
            <a:pPr algn="ctr">
              <a:buNone/>
            </a:pPr>
            <a:r>
              <a:rPr lang="en-GB" dirty="0" smtClean="0"/>
              <a:t>Coming up with new and unique ideas.  </a:t>
            </a:r>
          </a:p>
          <a:p>
            <a:pPr algn="ctr">
              <a:buNone/>
            </a:pPr>
            <a:endParaRPr lang="en-GB" dirty="0" smtClean="0"/>
          </a:p>
          <a:p>
            <a:pPr algn="ctr">
              <a:buNone/>
            </a:pPr>
            <a:r>
              <a:rPr lang="en-GB" dirty="0" smtClean="0"/>
              <a:t>Can give a new business a competitive advantage.</a:t>
            </a:r>
          </a:p>
          <a:p>
            <a:pPr>
              <a:buNone/>
            </a:pPr>
            <a:endParaRPr lang="en-GB" dirty="0" smtClean="0"/>
          </a:p>
          <a:p>
            <a:pPr>
              <a:buNone/>
            </a:pP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Competitive Advantage</a:t>
            </a:r>
            <a:endParaRPr lang="en-GB" b="1" dirty="0"/>
          </a:p>
        </p:txBody>
      </p:sp>
      <p:sp>
        <p:nvSpPr>
          <p:cNvPr id="3" name="Content Placeholder 2"/>
          <p:cNvSpPr>
            <a:spLocks noGrp="1"/>
          </p:cNvSpPr>
          <p:nvPr>
            <p:ph idx="1"/>
          </p:nvPr>
        </p:nvSpPr>
        <p:spPr>
          <a:xfrm>
            <a:off x="1785918" y="3429000"/>
            <a:ext cx="5472122" cy="2428892"/>
          </a:xfrm>
        </p:spPr>
        <p:style>
          <a:lnRef idx="2">
            <a:schemeClr val="accent1"/>
          </a:lnRef>
          <a:fillRef idx="1">
            <a:schemeClr val="lt1"/>
          </a:fillRef>
          <a:effectRef idx="0">
            <a:schemeClr val="accent1"/>
          </a:effectRef>
          <a:fontRef idx="minor">
            <a:schemeClr val="dk1"/>
          </a:fontRef>
        </p:style>
        <p:txBody>
          <a:bodyPr/>
          <a:lstStyle/>
          <a:p>
            <a:r>
              <a:rPr lang="en-GB" dirty="0" smtClean="0"/>
              <a:t>Better or unique  product</a:t>
            </a:r>
          </a:p>
          <a:p>
            <a:r>
              <a:rPr lang="en-GB" dirty="0" smtClean="0"/>
              <a:t>Better way of producing it</a:t>
            </a:r>
          </a:p>
          <a:p>
            <a:r>
              <a:rPr lang="en-GB" dirty="0" smtClean="0"/>
              <a:t>Better customer service</a:t>
            </a:r>
          </a:p>
          <a:p>
            <a:r>
              <a:rPr lang="en-GB" dirty="0" smtClean="0"/>
              <a:t>Better or unique technology</a:t>
            </a:r>
            <a:endParaRPr lang="en-GB" dirty="0"/>
          </a:p>
        </p:txBody>
      </p:sp>
      <p:sp>
        <p:nvSpPr>
          <p:cNvPr id="4" name="Content Placeholder 2"/>
          <p:cNvSpPr txBox="1">
            <a:spLocks/>
          </p:cNvSpPr>
          <p:nvPr/>
        </p:nvSpPr>
        <p:spPr>
          <a:xfrm>
            <a:off x="0" y="1500174"/>
            <a:ext cx="9144000" cy="1214446"/>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dk1"/>
                </a:solidFill>
                <a:effectLst/>
                <a:uLnTx/>
                <a:uFillTx/>
                <a:latin typeface="+mn-lt"/>
                <a:ea typeface="+mn-ea"/>
                <a:cs typeface="+mn-cs"/>
              </a:rPr>
              <a:t>An</a:t>
            </a:r>
            <a:r>
              <a:rPr kumimoji="0" lang="en-GB" sz="3200" b="0" i="0" u="none" strike="noStrike" kern="1200" cap="none" spc="0" normalizeH="0" noProof="0" dirty="0" smtClean="0">
                <a:ln>
                  <a:noFill/>
                </a:ln>
                <a:solidFill>
                  <a:schemeClr val="dk1"/>
                </a:solidFill>
                <a:effectLst/>
                <a:uLnTx/>
                <a:uFillTx/>
                <a:latin typeface="+mn-lt"/>
                <a:ea typeface="+mn-ea"/>
                <a:cs typeface="+mn-cs"/>
              </a:rPr>
              <a:t> advantage a business has that enables it to perform better than its rivals in the market, such as: </a:t>
            </a:r>
            <a:endParaRPr kumimoji="0" lang="en-GB" sz="3200" b="0" i="0" u="none" strike="noStrike" kern="1200" cap="none" spc="0" normalizeH="0" baseline="0" noProof="0" dirty="0">
              <a:ln>
                <a:noFill/>
              </a:ln>
              <a:solidFill>
                <a:schemeClr val="dk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2000"/>
                                        <p:tgtEl>
                                          <p:spTgt spid="3">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2000"/>
                                        <p:tgtEl>
                                          <p:spTgt spid="3">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Deliberate thinking</a:t>
            </a:r>
            <a:endParaRPr lang="en-GB" b="1" dirty="0"/>
          </a:p>
        </p:txBody>
      </p:sp>
      <p:sp>
        <p:nvSpPr>
          <p:cNvPr id="3" name="Content Placeholder 2"/>
          <p:cNvSpPr>
            <a:spLocks noGrp="1"/>
          </p:cNvSpPr>
          <p:nvPr>
            <p:ph idx="1"/>
          </p:nvPr>
        </p:nvSpPr>
        <p:spPr>
          <a:xfrm>
            <a:off x="500034" y="2214554"/>
            <a:ext cx="8229600" cy="3714776"/>
          </a:xfrm>
        </p:spPr>
        <p:style>
          <a:lnRef idx="2">
            <a:schemeClr val="accent1"/>
          </a:lnRef>
          <a:fillRef idx="1">
            <a:schemeClr val="lt1"/>
          </a:fillRef>
          <a:effectRef idx="0">
            <a:schemeClr val="accent1"/>
          </a:effectRef>
          <a:fontRef idx="minor">
            <a:schemeClr val="dk1"/>
          </a:fontRef>
        </p:style>
        <p:txBody>
          <a:bodyPr>
            <a:normAutofit/>
          </a:bodyPr>
          <a:lstStyle/>
          <a:p>
            <a:endParaRPr lang="en-GB" dirty="0" smtClean="0"/>
          </a:p>
          <a:p>
            <a:r>
              <a:rPr lang="en-GB" dirty="0" smtClean="0"/>
              <a:t>The intentional creation of new ideas through recognised and accepted techniques.</a:t>
            </a:r>
          </a:p>
          <a:p>
            <a:endParaRPr lang="en-GB" dirty="0" smtClean="0"/>
          </a:p>
          <a:p>
            <a:r>
              <a:rPr lang="en-GB" dirty="0" smtClean="0"/>
              <a:t>Involves </a:t>
            </a:r>
            <a:r>
              <a:rPr lang="en-GB" b="1" dirty="0" smtClean="0"/>
              <a:t>Lateral Thinking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Lateral thinking </a:t>
            </a:r>
            <a:endParaRPr lang="en-GB" b="1" dirty="0"/>
          </a:p>
        </p:txBody>
      </p:sp>
      <p:sp>
        <p:nvSpPr>
          <p:cNvPr id="3" name="Content Placeholder 2"/>
          <p:cNvSpPr>
            <a:spLocks noGrp="1"/>
          </p:cNvSpPr>
          <p:nvPr>
            <p:ph idx="1"/>
          </p:nvPr>
        </p:nvSpPr>
        <p:spPr>
          <a:xfrm>
            <a:off x="457200" y="1600200"/>
            <a:ext cx="8229600" cy="2114551"/>
          </a:xfrm>
          <a:ln/>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buNone/>
            </a:pPr>
            <a:r>
              <a:rPr lang="en-GB" b="1" i="1" dirty="0" smtClean="0"/>
              <a:t>‘Thinking outside of the box’</a:t>
            </a:r>
          </a:p>
          <a:p>
            <a:pPr algn="ctr">
              <a:buNone/>
            </a:pPr>
            <a:endParaRPr lang="en-GB" dirty="0" smtClean="0"/>
          </a:p>
          <a:p>
            <a:pPr algn="ctr">
              <a:buNone/>
            </a:pPr>
            <a:r>
              <a:rPr lang="en-GB" dirty="0" smtClean="0"/>
              <a:t>Thinking differently to try and find new and unexpected ideas</a:t>
            </a:r>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6072198" y="4071942"/>
            <a:ext cx="2381250" cy="2238375"/>
          </a:xfrm>
          <a:prstGeom prst="rect">
            <a:avLst/>
          </a:prstGeom>
          <a:noFill/>
          <a:ln w="9525">
            <a:noFill/>
            <a:miter lim="800000"/>
            <a:headEnd/>
            <a:tailEnd/>
          </a:ln>
        </p:spPr>
      </p:pic>
      <p:sp>
        <p:nvSpPr>
          <p:cNvPr id="5" name="Rectangle 4"/>
          <p:cNvSpPr/>
          <p:nvPr/>
        </p:nvSpPr>
        <p:spPr>
          <a:xfrm>
            <a:off x="500034" y="4143380"/>
            <a:ext cx="4071966"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800" dirty="0" smtClean="0"/>
              <a:t>Techniques include:</a:t>
            </a:r>
          </a:p>
          <a:p>
            <a:endParaRPr lang="en-GB" sz="2800" dirty="0" smtClean="0"/>
          </a:p>
          <a:p>
            <a:pPr>
              <a:buFont typeface="Arial" pitchFamily="34" charset="0"/>
              <a:buChar char="•"/>
            </a:pPr>
            <a:r>
              <a:rPr lang="en-GB" sz="2800" dirty="0" smtClean="0"/>
              <a:t>Blue Skies Thinking and</a:t>
            </a:r>
          </a:p>
          <a:p>
            <a:pPr>
              <a:buFont typeface="Arial" pitchFamily="34" charset="0"/>
              <a:buChar char="•"/>
            </a:pPr>
            <a:r>
              <a:rPr lang="en-GB" sz="2800" dirty="0" smtClean="0"/>
              <a:t>The Six Thinking Hats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412750" y="3086100"/>
          <a:ext cx="8320088" cy="685800"/>
        </p:xfrm>
        <a:graphic>
          <a:graphicData uri="http://schemas.openxmlformats.org/presentationml/2006/ole">
            <p:oleObj spid="_x0000_s1026" name="Packager Shell Object" showAsIcon="1" r:id="rId3" imgW="8320320" imgH="685800" progId="Package">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Blue Skies thinking</a:t>
            </a:r>
            <a:endParaRPr lang="en-GB" b="1" dirty="0"/>
          </a:p>
        </p:txBody>
      </p:sp>
      <p:sp>
        <p:nvSpPr>
          <p:cNvPr id="3" name="Content Placeholder 2"/>
          <p:cNvSpPr>
            <a:spLocks noGrp="1"/>
          </p:cNvSpPr>
          <p:nvPr>
            <p:ph idx="1"/>
          </p:nvPr>
        </p:nvSpPr>
        <p:spPr>
          <a:xfrm>
            <a:off x="357158" y="1600201"/>
            <a:ext cx="8572560" cy="1400172"/>
          </a:xfrm>
        </p:spPr>
        <p:style>
          <a:lnRef idx="2">
            <a:schemeClr val="accent1"/>
          </a:lnRef>
          <a:fillRef idx="1">
            <a:schemeClr val="lt1"/>
          </a:fillRef>
          <a:effectRef idx="0">
            <a:schemeClr val="accent1"/>
          </a:effectRef>
          <a:fontRef idx="minor">
            <a:schemeClr val="dk1"/>
          </a:fontRef>
        </p:style>
        <p:txBody>
          <a:bodyPr>
            <a:normAutofit/>
          </a:bodyPr>
          <a:lstStyle/>
          <a:p>
            <a:pPr algn="ctr">
              <a:buNone/>
            </a:pPr>
            <a:r>
              <a:rPr lang="en-GB" dirty="0" smtClean="0"/>
              <a:t>In your groups, write down the things that come into your mind about a bin liner........</a:t>
            </a:r>
            <a:endParaRPr lang="en-GB" dirty="0"/>
          </a:p>
        </p:txBody>
      </p:sp>
      <p:pic>
        <p:nvPicPr>
          <p:cNvPr id="21506" name="Picture 2" descr="http://2.bp.blogspot.com/_5--ca8rX4ks/STPu54Ox83I/AAAAAAAAFZQ/VmlRjKp-2zo/s400/Black-bin-bags.jpg"/>
          <p:cNvPicPr>
            <a:picLocks noChangeAspect="1" noChangeArrowheads="1"/>
          </p:cNvPicPr>
          <p:nvPr/>
        </p:nvPicPr>
        <p:blipFill>
          <a:blip r:embed="rId2" cstate="print"/>
          <a:srcRect t="11875" b="14999"/>
          <a:stretch>
            <a:fillRect/>
          </a:stretch>
        </p:blipFill>
        <p:spPr bwMode="auto">
          <a:xfrm>
            <a:off x="3214678" y="3286124"/>
            <a:ext cx="2357454" cy="2182152"/>
          </a:xfrm>
          <a:prstGeom prst="rect">
            <a:avLst/>
          </a:prstGeom>
          <a:noFill/>
        </p:spPr>
      </p:pic>
      <p:sp>
        <p:nvSpPr>
          <p:cNvPr id="5" name="TextBox 4"/>
          <p:cNvSpPr txBox="1"/>
          <p:nvPr/>
        </p:nvSpPr>
        <p:spPr>
          <a:xfrm>
            <a:off x="0" y="6000768"/>
            <a:ext cx="9144000" cy="523220"/>
          </a:xfrm>
          <a:prstGeom prst="rect">
            <a:avLst/>
          </a:prstGeom>
          <a:noFill/>
          <a:ln>
            <a:solidFill>
              <a:schemeClr val="tx1"/>
            </a:solidFill>
            <a:prstDash val="sysDash"/>
          </a:ln>
          <a:effectLst>
            <a:glow rad="228600">
              <a:schemeClr val="accent2">
                <a:satMod val="175000"/>
                <a:alpha val="40000"/>
              </a:schemeClr>
            </a:glow>
          </a:effectLst>
        </p:spPr>
        <p:txBody>
          <a:bodyPr wrap="square" rtlCol="0">
            <a:spAutoFit/>
          </a:bodyPr>
          <a:lstStyle/>
          <a:p>
            <a:r>
              <a:rPr lang="en-GB" sz="2800" dirty="0" smtClean="0"/>
              <a:t>No thoughts are ‘unimportant’ or ‘silly’ or ‘not worth having’</a:t>
            </a:r>
            <a:endParaRPr lang="en-GB"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1233</Words>
  <Application>Microsoft Office PowerPoint</Application>
  <PresentationFormat>On-screen Show (4:3)</PresentationFormat>
  <Paragraphs>196</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 Theme</vt:lpstr>
      <vt:lpstr>Package</vt:lpstr>
      <vt:lpstr>Slide 1</vt:lpstr>
      <vt:lpstr>Now you have 2 minutes to draw a house:</vt:lpstr>
      <vt:lpstr>Learning Objective</vt:lpstr>
      <vt:lpstr>Thinking creatively  (or creative thinking)</vt:lpstr>
      <vt:lpstr>Competitive Advantage</vt:lpstr>
      <vt:lpstr>Deliberate thinking</vt:lpstr>
      <vt:lpstr>Lateral thinking </vt:lpstr>
      <vt:lpstr>Slide 8</vt:lpstr>
      <vt:lpstr>Blue Skies thinking</vt:lpstr>
      <vt:lpstr>Blue Skies thinking</vt:lpstr>
      <vt:lpstr>Now you are thinking about how to come up with a new creative way of selling / marketing bags –   cross out the words that are not useful – any good ideas left to work on?</vt:lpstr>
      <vt:lpstr> To start........ Creativity in the classroom </vt:lpstr>
      <vt:lpstr>Lesson 2</vt:lpstr>
      <vt:lpstr>Why is creativity important to a business?</vt:lpstr>
      <vt:lpstr>Making connections </vt:lpstr>
      <vt:lpstr>Slide 16</vt:lpstr>
      <vt:lpstr>Question 1</vt:lpstr>
      <vt:lpstr>Question 2</vt:lpstr>
      <vt:lpstr>Question 3</vt:lpstr>
      <vt:lpstr>Question 4</vt:lpstr>
      <vt:lpstr>Slide 21</vt:lpstr>
      <vt:lpstr>Six thinking Hats</vt:lpstr>
      <vt:lpstr>Six thinking Hats</vt:lpstr>
      <vt:lpstr>Six thinking Hats</vt:lpstr>
      <vt:lpstr>Six thinking Hats</vt:lpstr>
      <vt:lpstr>Six thinking Hats</vt:lpstr>
      <vt:lpstr>Six thinking Hats</vt:lpstr>
      <vt:lpstr>Look at the statements and decide which colour hat they belong to......</vt:lpstr>
      <vt:lpstr>1. Jane attends a Blue Skies Thinking course in setting up a business, which one of the following is most likely to be correct:  Blue skies thinking:</vt:lpstr>
      <vt:lpstr>2. Alice is setting up a sandwich business, which one of the following is most likely to give her business a competitive advantage:</vt:lpstr>
      <vt:lpstr>3. Which TWO of the following best describes the process of lateral thinking:</vt:lpstr>
      <vt:lpstr>4. Courtney Farnham is investigating setting up in business as a dance teacher and is thinking particularly of how she could attract pupils to take up her dance classes.  Which one of the following is most likely for her to be an example of lateral thinking about attracting customers?  Select one answer.</vt:lpstr>
      <vt:lpstr>Slide 33</vt:lpstr>
      <vt:lpstr>Case Study – Over to you</vt:lpstr>
      <vt:lpstr>Your enterprise and creative thinking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Owen</dc:creator>
  <cp:lastModifiedBy>User</cp:lastModifiedBy>
  <cp:revision>23</cp:revision>
  <dcterms:created xsi:type="dcterms:W3CDTF">2009-11-30T18:43:39Z</dcterms:created>
  <dcterms:modified xsi:type="dcterms:W3CDTF">2013-02-08T12:39:05Z</dcterms:modified>
</cp:coreProperties>
</file>