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7" r:id="rId3"/>
    <p:sldId id="263" r:id="rId4"/>
    <p:sldId id="265" r:id="rId5"/>
    <p:sldId id="270" r:id="rId6"/>
    <p:sldId id="271" r:id="rId7"/>
    <p:sldId id="275" r:id="rId8"/>
    <p:sldId id="258" r:id="rId9"/>
    <p:sldId id="261" r:id="rId10"/>
    <p:sldId id="259" r:id="rId11"/>
    <p:sldId id="260" r:id="rId12"/>
    <p:sldId id="257" r:id="rId13"/>
    <p:sldId id="268" r:id="rId14"/>
    <p:sldId id="262" r:id="rId15"/>
    <p:sldId id="277" r:id="rId16"/>
    <p:sldId id="272" r:id="rId17"/>
    <p:sldId id="274" r:id="rId18"/>
    <p:sldId id="278" r:id="rId19"/>
    <p:sldId id="276" r:id="rId20"/>
    <p:sldId id="282" r:id="rId21"/>
    <p:sldId id="283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00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39A4C-3FEE-4DE9-9EEB-27646F09C2C7}" type="datetimeFigureOut">
              <a:rPr lang="en-GB" smtClean="0"/>
              <a:pPr/>
              <a:t>16/06/2011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5DEDF-FE81-4BE7-85D3-4523C9BBDED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EDE967-F576-4BEC-A649-331B0C0EC72F}" type="slidenum">
              <a:rPr lang="en-US"/>
              <a:pPr/>
              <a:t>2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E796B2-120A-4D67-BE8E-ABAA1A4D6B79}" type="slidenum">
              <a:rPr lang="en-US"/>
              <a:pPr/>
              <a:t>3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51937F-50BE-4483-A9AA-1874D9A30D73}" type="slidenum">
              <a:rPr lang="en-US"/>
              <a:pPr/>
              <a:t>4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BFA2AE-B88B-4B62-B372-9C295BB7FDC4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94B3-FA33-4617-B19A-555688B1BF7E}" type="datetimeFigureOut">
              <a:rPr lang="en-GB" smtClean="0"/>
              <a:pPr/>
              <a:t>16/06/2011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10C9-ED0E-4442-8920-142FD6ACFB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94B3-FA33-4617-B19A-555688B1BF7E}" type="datetimeFigureOut">
              <a:rPr lang="en-GB" smtClean="0"/>
              <a:pPr/>
              <a:t>16/06/2011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10C9-ED0E-4442-8920-142FD6ACFB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94B3-FA33-4617-B19A-555688B1BF7E}" type="datetimeFigureOut">
              <a:rPr lang="en-GB" smtClean="0"/>
              <a:pPr/>
              <a:t>16/06/2011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10C9-ED0E-4442-8920-142FD6ACFB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6858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43000"/>
            <a:ext cx="68580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3657600"/>
            <a:ext cx="68580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DB0E25C0-DBE0-497C-AB9B-66F5E9DF89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94B3-FA33-4617-B19A-555688B1BF7E}" type="datetimeFigureOut">
              <a:rPr lang="en-GB" smtClean="0"/>
              <a:pPr/>
              <a:t>16/06/2011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10C9-ED0E-4442-8920-142FD6ACFB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94B3-FA33-4617-B19A-555688B1BF7E}" type="datetimeFigureOut">
              <a:rPr lang="en-GB" smtClean="0"/>
              <a:pPr/>
              <a:t>16/06/2011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10C9-ED0E-4442-8920-142FD6ACFB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94B3-FA33-4617-B19A-555688B1BF7E}" type="datetimeFigureOut">
              <a:rPr lang="en-GB" smtClean="0"/>
              <a:pPr/>
              <a:t>16/06/2011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10C9-ED0E-4442-8920-142FD6ACFB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94B3-FA33-4617-B19A-555688B1BF7E}" type="datetimeFigureOut">
              <a:rPr lang="en-GB" smtClean="0"/>
              <a:pPr/>
              <a:t>16/06/2011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10C9-ED0E-4442-8920-142FD6ACFB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94B3-FA33-4617-B19A-555688B1BF7E}" type="datetimeFigureOut">
              <a:rPr lang="en-GB" smtClean="0"/>
              <a:pPr/>
              <a:t>16/06/2011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10C9-ED0E-4442-8920-142FD6ACFB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94B3-FA33-4617-B19A-555688B1BF7E}" type="datetimeFigureOut">
              <a:rPr lang="en-GB" smtClean="0"/>
              <a:pPr/>
              <a:t>16/06/2011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10C9-ED0E-4442-8920-142FD6ACFB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94B3-FA33-4617-B19A-555688B1BF7E}" type="datetimeFigureOut">
              <a:rPr lang="en-GB" smtClean="0"/>
              <a:pPr/>
              <a:t>16/06/2011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10C9-ED0E-4442-8920-142FD6ACFB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94B3-FA33-4617-B19A-555688B1BF7E}" type="datetimeFigureOut">
              <a:rPr lang="en-GB" smtClean="0"/>
              <a:pPr/>
              <a:t>16/06/2011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10C9-ED0E-4442-8920-142FD6ACFB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A94B3-FA33-4617-B19A-555688B1BF7E}" type="datetimeFigureOut">
              <a:rPr lang="en-GB" smtClean="0"/>
              <a:pPr/>
              <a:t>16/06/2011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310C9-ED0E-4442-8920-142FD6ACFBF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8640960" cy="2232248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GB" sz="3100" dirty="0" smtClean="0"/>
              <a:t>Appreciate the importance of brands as an aid to product trial and repeat </a:t>
            </a:r>
            <a:r>
              <a:rPr lang="en-GB" sz="3200" dirty="0" smtClean="0"/>
              <a:t>purchase</a:t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Understand the need to </a:t>
            </a:r>
            <a:r>
              <a:rPr lang="en-GB" sz="3200" b="1" dirty="0" smtClean="0"/>
              <a:t>differentiate</a:t>
            </a:r>
            <a:r>
              <a:rPr lang="en-GB" sz="3200" dirty="0" smtClean="0"/>
              <a:t> products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332656"/>
            <a:ext cx="5701176" cy="76944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GB" sz="4400" dirty="0" smtClean="0"/>
              <a:t>LEARNING OBJECTVIVES</a:t>
            </a:r>
            <a:endParaRPr lang="en-GB" sz="4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520" y="4581128"/>
            <a:ext cx="8496944" cy="18722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Categories a number of products into their “type of brand”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100" dirty="0" smtClean="0">
                <a:latin typeface="+mj-lt"/>
                <a:ea typeface="+mj-ea"/>
                <a:cs typeface="+mj-cs"/>
              </a:rPr>
              <a:t>Suggest ways in which a business can differentiate their products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3645024"/>
            <a:ext cx="5361532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400" dirty="0" smtClean="0"/>
              <a:t>LEARNING OUTCOMES</a:t>
            </a:r>
            <a:endParaRPr lang="en-GB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OWN BRAND PRODUCTS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29359" t="68004" r="30850" b="8584"/>
          <a:stretch>
            <a:fillRect/>
          </a:stretch>
        </p:blipFill>
        <p:spPr bwMode="auto">
          <a:xfrm>
            <a:off x="683568" y="1556792"/>
            <a:ext cx="748883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BRANDED PRODUCTS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33843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en-GB" sz="4000" dirty="0" smtClean="0"/>
              <a:t> </a:t>
            </a:r>
          </a:p>
          <a:p>
            <a:pPr>
              <a:buNone/>
            </a:pPr>
            <a:r>
              <a:rPr lang="en-GB" sz="4000" dirty="0" smtClean="0"/>
              <a:t>   </a:t>
            </a:r>
            <a:r>
              <a:rPr lang="en-GB" sz="4000" b="1" dirty="0" smtClean="0"/>
              <a:t>Branded Product – </a:t>
            </a:r>
            <a:r>
              <a:rPr lang="en-GB" sz="4000" dirty="0" smtClean="0"/>
              <a:t>A product that is </a:t>
            </a:r>
          </a:p>
          <a:p>
            <a:pPr>
              <a:buNone/>
            </a:pPr>
            <a:r>
              <a:rPr lang="en-GB" sz="4000" dirty="0" smtClean="0"/>
              <a:t>   and sold under the name of a </a:t>
            </a:r>
          </a:p>
          <a:p>
            <a:pPr>
              <a:buNone/>
            </a:pPr>
            <a:r>
              <a:rPr lang="en-GB" sz="4000" dirty="0" smtClean="0"/>
              <a:t>	specific businesses brand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 l="14347" t="21633" r="17300" b="14082"/>
          <a:stretch>
            <a:fillRect/>
          </a:stretch>
        </p:blipFill>
        <p:spPr bwMode="auto">
          <a:xfrm>
            <a:off x="179512" y="260648"/>
            <a:ext cx="878497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03648" y="1988840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TASK - Put the products into the correct category</a:t>
            </a:r>
            <a:endParaRPr lang="en-GB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4466" t="22320" r="18204" b="34210"/>
          <a:stretch>
            <a:fillRect/>
          </a:stretch>
        </p:blipFill>
        <p:spPr bwMode="auto">
          <a:xfrm>
            <a:off x="0" y="404664"/>
            <a:ext cx="914400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2674640" cy="31683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 smtClean="0"/>
              <a:t>Top 30 brands ($)millions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2316" t="19949" r="34741" b="7751"/>
          <a:stretch>
            <a:fillRect/>
          </a:stretch>
        </p:blipFill>
        <p:spPr bwMode="auto">
          <a:xfrm>
            <a:off x="3707904" y="240388"/>
            <a:ext cx="4824536" cy="66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So, what are the benefits of branding?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620688"/>
            <a:ext cx="2520280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0000"/>
                </a:solidFill>
              </a:rPr>
              <a:t>Premium Price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332656"/>
            <a:ext cx="3456384" cy="193899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0000"/>
                </a:solidFill>
              </a:rPr>
              <a:t>Greater customer awareness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797152"/>
            <a:ext cx="3456384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0000"/>
                </a:solidFill>
              </a:rPr>
              <a:t>Customer loyalty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4581128"/>
            <a:ext cx="3456384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0000"/>
                </a:solidFill>
              </a:rPr>
              <a:t>Increased sales – repeat buying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Product Range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 smtClean="0"/>
              <a:t>Businesses often sell a range of products to meet different customer needs but use the same branding.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Example of JVC Product Range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506" t="23506" r="26473" b="17201"/>
          <a:stretch>
            <a:fillRect/>
          </a:stretch>
        </p:blipFill>
        <p:spPr bwMode="auto">
          <a:xfrm>
            <a:off x="179512" y="764704"/>
            <a:ext cx="8568952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31F01D8A-00B3-417C-AAFA-FD11CC2CE0A9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52400"/>
            <a:ext cx="7227887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mtClean="0"/>
              <a:t>Volkswagen… </a:t>
            </a:r>
            <a:r>
              <a:rPr lang="en-GB" smtClean="0">
                <a:solidFill>
                  <a:schemeClr val="hlink"/>
                </a:solidFill>
              </a:rPr>
              <a:t>Its product portfolio</a:t>
            </a:r>
          </a:p>
        </p:txBody>
      </p:sp>
      <p:pic>
        <p:nvPicPr>
          <p:cNvPr id="405523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68413"/>
            <a:ext cx="2265363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5524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341438"/>
            <a:ext cx="209391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5525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8538" y="1300163"/>
            <a:ext cx="22161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5526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4775200"/>
            <a:ext cx="2305050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5527" name="Picture 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7050" y="1268413"/>
            <a:ext cx="2198688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5528" name="Picture 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950" y="2924175"/>
            <a:ext cx="2268538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5529" name="Picture 2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2138" y="2927350"/>
            <a:ext cx="2247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5530" name="Picture 2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475" y="4775200"/>
            <a:ext cx="2625725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5532" name="Picture 2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45200" y="2924175"/>
            <a:ext cx="226060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5533" name="Picture 2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7950" y="4737100"/>
            <a:ext cx="2484438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5535" name="Text Box 31"/>
          <p:cNvSpPr txBox="1">
            <a:spLocks noChangeArrowheads="1"/>
          </p:cNvSpPr>
          <p:nvPr/>
        </p:nvSpPr>
        <p:spPr bwMode="auto">
          <a:xfrm>
            <a:off x="833438" y="1922463"/>
            <a:ext cx="758825" cy="427037"/>
          </a:xfrm>
          <a:prstGeom prst="rect">
            <a:avLst/>
          </a:prstGeom>
          <a:gradFill rotWithShape="1">
            <a:gsLst>
              <a:gs pos="0">
                <a:srgbClr val="000099">
                  <a:alpha val="50998"/>
                </a:srgbClr>
              </a:gs>
              <a:gs pos="100000">
                <a:srgbClr val="000047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FOX</a:t>
            </a:r>
            <a:endParaRPr lang="en-US"/>
          </a:p>
        </p:txBody>
      </p:sp>
      <p:sp>
        <p:nvSpPr>
          <p:cNvPr id="405536" name="Text Box 32"/>
          <p:cNvSpPr txBox="1">
            <a:spLocks noChangeArrowheads="1"/>
          </p:cNvSpPr>
          <p:nvPr/>
        </p:nvSpPr>
        <p:spPr bwMode="auto">
          <a:xfrm>
            <a:off x="2932113" y="1922463"/>
            <a:ext cx="976312" cy="427037"/>
          </a:xfrm>
          <a:prstGeom prst="rect">
            <a:avLst/>
          </a:prstGeom>
          <a:gradFill rotWithShape="1">
            <a:gsLst>
              <a:gs pos="0">
                <a:srgbClr val="000099">
                  <a:alpha val="50998"/>
                </a:srgbClr>
              </a:gs>
              <a:gs pos="100000">
                <a:srgbClr val="000047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POLO</a:t>
            </a:r>
            <a:endParaRPr lang="en-US"/>
          </a:p>
        </p:txBody>
      </p:sp>
      <p:sp>
        <p:nvSpPr>
          <p:cNvPr id="405537" name="Text Box 33"/>
          <p:cNvSpPr txBox="1">
            <a:spLocks noChangeArrowheads="1"/>
          </p:cNvSpPr>
          <p:nvPr/>
        </p:nvSpPr>
        <p:spPr bwMode="auto">
          <a:xfrm>
            <a:off x="5338763" y="1922463"/>
            <a:ext cx="962025" cy="427037"/>
          </a:xfrm>
          <a:prstGeom prst="rect">
            <a:avLst/>
          </a:prstGeom>
          <a:gradFill rotWithShape="1">
            <a:gsLst>
              <a:gs pos="0">
                <a:srgbClr val="000099">
                  <a:alpha val="50998"/>
                </a:srgbClr>
              </a:gs>
              <a:gs pos="100000">
                <a:srgbClr val="000047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GOLF</a:t>
            </a:r>
            <a:endParaRPr lang="en-US"/>
          </a:p>
        </p:txBody>
      </p:sp>
      <p:sp>
        <p:nvSpPr>
          <p:cNvPr id="405539" name="Text Box 35"/>
          <p:cNvSpPr txBox="1">
            <a:spLocks noChangeArrowheads="1"/>
          </p:cNvSpPr>
          <p:nvPr/>
        </p:nvSpPr>
        <p:spPr bwMode="auto">
          <a:xfrm>
            <a:off x="576263" y="3573463"/>
            <a:ext cx="1271587" cy="427037"/>
          </a:xfrm>
          <a:prstGeom prst="rect">
            <a:avLst/>
          </a:prstGeom>
          <a:gradFill rotWithShape="1">
            <a:gsLst>
              <a:gs pos="0">
                <a:srgbClr val="000099">
                  <a:alpha val="50998"/>
                </a:srgbClr>
              </a:gs>
              <a:gs pos="100000">
                <a:srgbClr val="000047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BETTLE</a:t>
            </a:r>
            <a:endParaRPr lang="en-US"/>
          </a:p>
        </p:txBody>
      </p:sp>
      <p:sp>
        <p:nvSpPr>
          <p:cNvPr id="405540" name="Text Box 36"/>
          <p:cNvSpPr txBox="1">
            <a:spLocks noChangeArrowheads="1"/>
          </p:cNvSpPr>
          <p:nvPr/>
        </p:nvSpPr>
        <p:spPr bwMode="auto">
          <a:xfrm>
            <a:off x="3435350" y="3573463"/>
            <a:ext cx="1316038" cy="427037"/>
          </a:xfrm>
          <a:prstGeom prst="rect">
            <a:avLst/>
          </a:prstGeom>
          <a:gradFill rotWithShape="1">
            <a:gsLst>
              <a:gs pos="0">
                <a:srgbClr val="000099">
                  <a:alpha val="50998"/>
                </a:srgbClr>
              </a:gs>
              <a:gs pos="100000">
                <a:srgbClr val="000047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PASSAT</a:t>
            </a:r>
            <a:endParaRPr lang="en-US"/>
          </a:p>
        </p:txBody>
      </p:sp>
      <p:sp>
        <p:nvSpPr>
          <p:cNvPr id="405541" name="Text Box 37"/>
          <p:cNvSpPr txBox="1">
            <a:spLocks noChangeArrowheads="1"/>
          </p:cNvSpPr>
          <p:nvPr/>
        </p:nvSpPr>
        <p:spPr bwMode="auto">
          <a:xfrm>
            <a:off x="6519863" y="3573463"/>
            <a:ext cx="1549400" cy="427037"/>
          </a:xfrm>
          <a:prstGeom prst="rect">
            <a:avLst/>
          </a:prstGeom>
          <a:gradFill rotWithShape="1">
            <a:gsLst>
              <a:gs pos="0">
                <a:srgbClr val="000099">
                  <a:alpha val="50998"/>
                </a:srgbClr>
              </a:gs>
              <a:gs pos="100000">
                <a:srgbClr val="000047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PHAETON</a:t>
            </a:r>
            <a:endParaRPr lang="en-US"/>
          </a:p>
        </p:txBody>
      </p:sp>
      <p:sp>
        <p:nvSpPr>
          <p:cNvPr id="405538" name="Text Box 34"/>
          <p:cNvSpPr txBox="1">
            <a:spLocks noChangeArrowheads="1"/>
          </p:cNvSpPr>
          <p:nvPr/>
        </p:nvSpPr>
        <p:spPr bwMode="auto">
          <a:xfrm>
            <a:off x="7291388" y="1922463"/>
            <a:ext cx="1069975" cy="427037"/>
          </a:xfrm>
          <a:prstGeom prst="rect">
            <a:avLst/>
          </a:prstGeom>
          <a:gradFill rotWithShape="1">
            <a:gsLst>
              <a:gs pos="0">
                <a:srgbClr val="000099">
                  <a:alpha val="50998"/>
                </a:srgbClr>
              </a:gs>
              <a:gs pos="100000">
                <a:srgbClr val="000047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JETTA</a:t>
            </a:r>
            <a:endParaRPr lang="en-US"/>
          </a:p>
        </p:txBody>
      </p:sp>
      <p:sp>
        <p:nvSpPr>
          <p:cNvPr id="405542" name="Text Box 38"/>
          <p:cNvSpPr txBox="1">
            <a:spLocks noChangeArrowheads="1"/>
          </p:cNvSpPr>
          <p:nvPr/>
        </p:nvSpPr>
        <p:spPr bwMode="auto">
          <a:xfrm>
            <a:off x="425450" y="5373688"/>
            <a:ext cx="1581150" cy="427037"/>
          </a:xfrm>
          <a:prstGeom prst="rect">
            <a:avLst/>
          </a:prstGeom>
          <a:gradFill rotWithShape="1">
            <a:gsLst>
              <a:gs pos="0">
                <a:srgbClr val="000099">
                  <a:alpha val="50998"/>
                </a:srgbClr>
              </a:gs>
              <a:gs pos="100000">
                <a:srgbClr val="000047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TOUAREG</a:t>
            </a:r>
            <a:endParaRPr lang="en-US"/>
          </a:p>
        </p:txBody>
      </p:sp>
      <p:sp>
        <p:nvSpPr>
          <p:cNvPr id="405543" name="Text Box 39"/>
          <p:cNvSpPr txBox="1">
            <a:spLocks noChangeArrowheads="1"/>
          </p:cNvSpPr>
          <p:nvPr/>
        </p:nvSpPr>
        <p:spPr bwMode="auto">
          <a:xfrm>
            <a:off x="4065588" y="5445125"/>
            <a:ext cx="1379537" cy="427038"/>
          </a:xfrm>
          <a:prstGeom prst="rect">
            <a:avLst/>
          </a:prstGeom>
          <a:gradFill rotWithShape="1">
            <a:gsLst>
              <a:gs pos="0">
                <a:srgbClr val="000099">
                  <a:alpha val="50998"/>
                </a:srgbClr>
              </a:gs>
              <a:gs pos="100000">
                <a:srgbClr val="000047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TOURAN</a:t>
            </a:r>
            <a:endParaRPr lang="en-US"/>
          </a:p>
        </p:txBody>
      </p:sp>
      <p:sp>
        <p:nvSpPr>
          <p:cNvPr id="405544" name="Text Box 40"/>
          <p:cNvSpPr txBox="1">
            <a:spLocks noChangeArrowheads="1"/>
          </p:cNvSpPr>
          <p:nvPr/>
        </p:nvSpPr>
        <p:spPr bwMode="auto">
          <a:xfrm>
            <a:off x="6902450" y="5373688"/>
            <a:ext cx="1377950" cy="427037"/>
          </a:xfrm>
          <a:prstGeom prst="rect">
            <a:avLst/>
          </a:prstGeom>
          <a:gradFill rotWithShape="1">
            <a:gsLst>
              <a:gs pos="0">
                <a:srgbClr val="000099">
                  <a:alpha val="50998"/>
                </a:srgbClr>
              </a:gs>
              <a:gs pos="100000">
                <a:srgbClr val="000047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SHARAN</a:t>
            </a:r>
            <a:endParaRPr lang="en-US"/>
          </a:p>
        </p:txBody>
      </p:sp>
      <p:sp>
        <p:nvSpPr>
          <p:cNvPr id="405534" name="Text Box 30"/>
          <p:cNvSpPr txBox="1">
            <a:spLocks noChangeArrowheads="1"/>
          </p:cNvSpPr>
          <p:nvPr/>
        </p:nvSpPr>
        <p:spPr bwMode="auto">
          <a:xfrm>
            <a:off x="611560" y="2852936"/>
            <a:ext cx="7632700" cy="2287588"/>
          </a:xfrm>
          <a:prstGeom prst="rect">
            <a:avLst/>
          </a:prstGeom>
          <a:gradFill rotWithShape="1">
            <a:gsLst>
              <a:gs pos="0">
                <a:srgbClr val="000099">
                  <a:alpha val="78998"/>
                </a:srgbClr>
              </a:gs>
              <a:gs pos="100000">
                <a:srgbClr val="000047">
                  <a:alpha val="7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</a:rPr>
              <a:t>10 basic </a:t>
            </a:r>
            <a:r>
              <a:rPr lang="en-GB" sz="4800" dirty="0" smtClean="0">
                <a:solidFill>
                  <a:schemeClr val="bg1"/>
                </a:solidFill>
              </a:rPr>
              <a:t>models </a:t>
            </a:r>
            <a:r>
              <a:rPr lang="en-GB" sz="4800" dirty="0">
                <a:solidFill>
                  <a:schemeClr val="bg1"/>
                </a:solidFill>
              </a:rPr>
              <a:t>in 123 variants sold in the UK alone as at June 2006!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5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5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5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5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5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5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5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5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5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5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5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5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5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5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5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5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0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5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5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5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5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5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05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0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5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5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05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0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5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5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05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0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0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05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05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05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0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0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0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05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05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0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05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05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05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055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405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35" grpId="0" animBg="1"/>
      <p:bldP spid="405536" grpId="0" animBg="1"/>
      <p:bldP spid="405537" grpId="0" animBg="1"/>
      <p:bldP spid="405539" grpId="0" animBg="1"/>
      <p:bldP spid="405540" grpId="0" animBg="1"/>
      <p:bldP spid="405541" grpId="0" animBg="1"/>
      <p:bldP spid="405538" grpId="0" animBg="1"/>
      <p:bldP spid="405542" grpId="0" animBg="1"/>
      <p:bldP spid="405543" grpId="0" animBg="1"/>
      <p:bldP spid="405544" grpId="0" animBg="1"/>
      <p:bldP spid="405534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Product Differentiation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0332" t="47835" r="14660" b="29485"/>
          <a:stretch>
            <a:fillRect/>
          </a:stretch>
        </p:blipFill>
        <p:spPr bwMode="auto">
          <a:xfrm>
            <a:off x="467544" y="1772816"/>
            <a:ext cx="8173416" cy="154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55576" y="3789040"/>
            <a:ext cx="2281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Quality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5078" y="4941168"/>
            <a:ext cx="2114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Design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77662" y="3573016"/>
            <a:ext cx="2549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features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64088" y="5517232"/>
            <a:ext cx="3035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Packaging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94268" y="4437112"/>
            <a:ext cx="3448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Advertising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0160" y="5733256"/>
            <a:ext cx="1608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Price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990600" y="990600"/>
            <a:ext cx="7239000" cy="3302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85800" y="1219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tx2"/>
                </a:solidFill>
                <a:latin typeface="Verdana" pitchFamily="34" charset="0"/>
              </a:rPr>
              <a:t>TASK 1 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371600" y="2590800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400" b="1" dirty="0">
                <a:latin typeface="Verdana" pitchFamily="34" charset="0"/>
              </a:rPr>
              <a:t>You have </a:t>
            </a:r>
            <a:r>
              <a:rPr lang="en-US" sz="2400" b="1" dirty="0" smtClean="0">
                <a:latin typeface="Verdana" pitchFamily="34" charset="0"/>
              </a:rPr>
              <a:t>1</a:t>
            </a:r>
            <a:r>
              <a:rPr lang="en-US" sz="2400" b="1" dirty="0" smtClean="0">
                <a:latin typeface="Verdana" pitchFamily="34" charset="0"/>
              </a:rPr>
              <a:t> minute</a:t>
            </a:r>
            <a:endParaRPr lang="en-US" dirty="0">
              <a:latin typeface="Verdana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dirty="0">
                <a:latin typeface="Verdana" pitchFamily="34" charset="0"/>
              </a:rPr>
              <a:t>Name all the brands on the sheet.</a:t>
            </a:r>
          </a:p>
          <a:p>
            <a:pPr algn="ctr">
              <a:spcBef>
                <a:spcPct val="20000"/>
              </a:spcBef>
              <a:buFontTx/>
              <a:buChar char="•"/>
            </a:pPr>
            <a:endParaRPr lang="en-US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How are mobile phones differentiated?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/>
          <a:lstStyle/>
          <a:p>
            <a:r>
              <a:rPr lang="en-GB" dirty="0" smtClean="0"/>
              <a:t>Colours</a:t>
            </a:r>
          </a:p>
          <a:p>
            <a:r>
              <a:rPr lang="en-GB" dirty="0" smtClean="0"/>
              <a:t>Quality of camera</a:t>
            </a:r>
          </a:p>
          <a:p>
            <a:r>
              <a:rPr lang="en-GB" dirty="0" smtClean="0"/>
              <a:t>Radios</a:t>
            </a:r>
          </a:p>
          <a:p>
            <a:r>
              <a:rPr lang="en-GB" dirty="0" smtClean="0"/>
              <a:t>Blue Tooth</a:t>
            </a:r>
          </a:p>
          <a:p>
            <a:r>
              <a:rPr lang="en-GB" dirty="0" smtClean="0"/>
              <a:t>Price plans</a:t>
            </a:r>
          </a:p>
          <a:p>
            <a:r>
              <a:rPr lang="en-GB" dirty="0" smtClean="0"/>
              <a:t>Touch screens / keypads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GB" sz="2800" dirty="0" smtClean="0"/>
              <a:t>For the product you have been given, you are to consider how you could differentiate it for 3 different segments of the market – </a:t>
            </a:r>
            <a:r>
              <a:rPr lang="en-GB" sz="2800" b="1" dirty="0" smtClean="0"/>
              <a:t>5 </a:t>
            </a:r>
            <a:r>
              <a:rPr lang="en-GB" sz="2800" b="1" dirty="0" err="1" smtClean="0"/>
              <a:t>mins</a:t>
            </a:r>
            <a:r>
              <a:rPr lang="en-GB" sz="2800" b="1" dirty="0" smtClean="0"/>
              <a:t>: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4392488" cy="496855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b="1" dirty="0" smtClean="0"/>
              <a:t>Examples of segments:</a:t>
            </a:r>
          </a:p>
          <a:p>
            <a:pPr>
              <a:buNone/>
            </a:pPr>
            <a:r>
              <a:rPr lang="en-GB" dirty="0" smtClean="0"/>
              <a:t>Female</a:t>
            </a:r>
          </a:p>
          <a:p>
            <a:pPr>
              <a:buNone/>
            </a:pPr>
            <a:r>
              <a:rPr lang="en-GB" dirty="0" smtClean="0"/>
              <a:t>Males</a:t>
            </a:r>
          </a:p>
          <a:p>
            <a:pPr>
              <a:buNone/>
            </a:pPr>
            <a:r>
              <a:rPr lang="en-GB" dirty="0" smtClean="0"/>
              <a:t>Teenagers</a:t>
            </a:r>
          </a:p>
          <a:p>
            <a:pPr>
              <a:buNone/>
            </a:pPr>
            <a:r>
              <a:rPr lang="en-GB" dirty="0" smtClean="0"/>
              <a:t>Professional business people </a:t>
            </a:r>
          </a:p>
          <a:p>
            <a:pPr>
              <a:buNone/>
            </a:pPr>
            <a:r>
              <a:rPr lang="en-GB" dirty="0" smtClean="0"/>
              <a:t>Health conscious people</a:t>
            </a:r>
          </a:p>
          <a:p>
            <a:pPr>
              <a:buNone/>
            </a:pPr>
            <a:r>
              <a:rPr lang="en-GB" dirty="0" smtClean="0"/>
              <a:t>OAPs</a:t>
            </a:r>
          </a:p>
          <a:p>
            <a:pPr>
              <a:buNone/>
            </a:pPr>
            <a:r>
              <a:rPr lang="en-GB" dirty="0" smtClean="0"/>
              <a:t>Young families</a:t>
            </a:r>
          </a:p>
          <a:p>
            <a:pPr>
              <a:buNone/>
            </a:pPr>
            <a:r>
              <a:rPr lang="en-GB" dirty="0" smtClean="0"/>
              <a:t>Young Children</a:t>
            </a:r>
          </a:p>
          <a:p>
            <a:pPr>
              <a:buNone/>
            </a:pPr>
            <a:r>
              <a:rPr lang="en-GB" dirty="0" smtClean="0"/>
              <a:t>Socio economic grouping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628800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293096"/>
            <a:ext cx="20955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869160"/>
            <a:ext cx="1386263" cy="150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270892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 t="33352"/>
          <a:stretch>
            <a:fillRect/>
          </a:stretch>
        </p:blipFill>
        <p:spPr bwMode="auto">
          <a:xfrm>
            <a:off x="5076056" y="3717032"/>
            <a:ext cx="1727572" cy="115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0332" t="27990" r="10526" b="10000"/>
          <a:stretch>
            <a:fillRect/>
          </a:stretch>
        </p:blipFill>
        <p:spPr bwMode="auto">
          <a:xfrm>
            <a:off x="323528" y="836712"/>
            <a:ext cx="8496944" cy="416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0332" t="24210" r="12298" b="18146"/>
          <a:stretch>
            <a:fillRect/>
          </a:stretch>
        </p:blipFill>
        <p:spPr bwMode="auto">
          <a:xfrm>
            <a:off x="323527" y="692696"/>
            <a:ext cx="8505207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1513" t="24210" r="10526" b="18146"/>
          <a:stretch>
            <a:fillRect/>
          </a:stretch>
        </p:blipFill>
        <p:spPr bwMode="auto">
          <a:xfrm>
            <a:off x="251520" y="1268760"/>
            <a:ext cx="871296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684213" y="476250"/>
            <a:ext cx="7777163" cy="5816600"/>
            <a:chOff x="431" y="300"/>
            <a:chExt cx="4899" cy="3664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431" y="300"/>
              <a:ext cx="4899" cy="3664"/>
              <a:chOff x="187" y="119"/>
              <a:chExt cx="5460" cy="4083"/>
            </a:xfrm>
          </p:grpSpPr>
          <p:pic>
            <p:nvPicPr>
              <p:cNvPr id="819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3403" r="4135" b="15782"/>
              <a:stretch>
                <a:fillRect/>
              </a:stretch>
            </p:blipFill>
            <p:spPr bwMode="auto">
              <a:xfrm>
                <a:off x="204" y="119"/>
                <a:ext cx="1723" cy="108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8196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69299" t="23053" r="15561" b="33202"/>
              <a:stretch>
                <a:fillRect/>
              </a:stretch>
            </p:blipFill>
            <p:spPr bwMode="auto">
              <a:xfrm>
                <a:off x="4876" y="119"/>
                <a:ext cx="765" cy="221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8197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43414" t="40950" r="7202" b="25987"/>
              <a:stretch>
                <a:fillRect/>
              </a:stretch>
            </p:blipFill>
            <p:spPr bwMode="auto">
              <a:xfrm>
                <a:off x="3923" y="1598"/>
                <a:ext cx="862" cy="72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8198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2046" r="52744" b="21263"/>
              <a:stretch>
                <a:fillRect/>
              </a:stretch>
            </p:blipFill>
            <p:spPr bwMode="auto">
              <a:xfrm>
                <a:off x="204" y="1525"/>
                <a:ext cx="1119" cy="1361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8199" name="Picture 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41856" t="28979" r="33006" b="47061"/>
              <a:stretch>
                <a:fillRect/>
              </a:stretch>
            </p:blipFill>
            <p:spPr bwMode="auto">
              <a:xfrm>
                <a:off x="2199" y="119"/>
                <a:ext cx="953" cy="8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8200" name="Picture 8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r="47855" b="57188"/>
              <a:stretch>
                <a:fillRect/>
              </a:stretch>
            </p:blipFill>
            <p:spPr bwMode="auto">
              <a:xfrm>
                <a:off x="2789" y="1688"/>
                <a:ext cx="972" cy="118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8201" name="Picture 9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2354" t="71820" r="57584" b="1701"/>
              <a:stretch>
                <a:fillRect/>
              </a:stretch>
            </p:blipFill>
            <p:spPr bwMode="auto">
              <a:xfrm>
                <a:off x="4149" y="2704"/>
                <a:ext cx="1498" cy="123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t="26839" r="61024" b="23112"/>
              <a:stretch>
                <a:fillRect/>
              </a:stretch>
            </p:blipFill>
            <p:spPr bwMode="auto">
              <a:xfrm>
                <a:off x="3409" y="119"/>
                <a:ext cx="1195" cy="1151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1474" y="1570"/>
                <a:ext cx="1179" cy="1167"/>
                <a:chOff x="3152" y="1911"/>
                <a:chExt cx="1179" cy="1167"/>
              </a:xfrm>
            </p:grpSpPr>
            <p:pic>
              <p:nvPicPr>
                <p:cNvPr id="8204" name="Picture 12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3152" y="1911"/>
                  <a:ext cx="1179" cy="1167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</p:pic>
            <p:sp>
              <p:nvSpPr>
                <p:cNvPr id="8205" name="Oval 13"/>
                <p:cNvSpPr>
                  <a:spLocks noChangeArrowheads="1"/>
                </p:cNvSpPr>
                <p:nvPr/>
              </p:nvSpPr>
              <p:spPr bwMode="auto">
                <a:xfrm>
                  <a:off x="3334" y="2205"/>
                  <a:ext cx="802" cy="73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pic>
            <p:nvPicPr>
              <p:cNvPr id="8206" name="Picture 14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 l="54849" t="44460" r="4936" b="5557"/>
              <a:stretch>
                <a:fillRect/>
              </a:stretch>
            </p:blipFill>
            <p:spPr bwMode="auto">
              <a:xfrm>
                <a:off x="204" y="3249"/>
                <a:ext cx="1722" cy="70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8207" name="Rectangle 15"/>
              <p:cNvSpPr>
                <a:spLocks noChangeArrowheads="1"/>
              </p:cNvSpPr>
              <p:nvPr/>
            </p:nvSpPr>
            <p:spPr bwMode="auto">
              <a:xfrm>
                <a:off x="187" y="1253"/>
                <a:ext cx="1740" cy="18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08" name="Rectangle 16"/>
              <p:cNvSpPr>
                <a:spLocks noChangeArrowheads="1"/>
              </p:cNvSpPr>
              <p:nvPr/>
            </p:nvSpPr>
            <p:spPr bwMode="auto">
              <a:xfrm>
                <a:off x="187" y="2931"/>
                <a:ext cx="1151" cy="18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09" name="Rectangle 17"/>
              <p:cNvSpPr>
                <a:spLocks noChangeArrowheads="1"/>
              </p:cNvSpPr>
              <p:nvPr/>
            </p:nvSpPr>
            <p:spPr bwMode="auto">
              <a:xfrm>
                <a:off x="2182" y="1042"/>
                <a:ext cx="969" cy="40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10" name="Rectangle 18"/>
              <p:cNvSpPr>
                <a:spLocks noChangeArrowheads="1"/>
              </p:cNvSpPr>
              <p:nvPr/>
            </p:nvSpPr>
            <p:spPr bwMode="auto">
              <a:xfrm>
                <a:off x="188" y="4020"/>
                <a:ext cx="1739" cy="17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11" name="Rectangle 19"/>
              <p:cNvSpPr>
                <a:spLocks noChangeArrowheads="1"/>
              </p:cNvSpPr>
              <p:nvPr/>
            </p:nvSpPr>
            <p:spPr bwMode="auto">
              <a:xfrm>
                <a:off x="1458" y="2795"/>
                <a:ext cx="1195" cy="31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12" name="Rectangle 20"/>
              <p:cNvSpPr>
                <a:spLocks noChangeArrowheads="1"/>
              </p:cNvSpPr>
              <p:nvPr/>
            </p:nvSpPr>
            <p:spPr bwMode="auto">
              <a:xfrm>
                <a:off x="3393" y="1344"/>
                <a:ext cx="1221" cy="18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13" name="Rectangle 21"/>
              <p:cNvSpPr>
                <a:spLocks noChangeArrowheads="1"/>
              </p:cNvSpPr>
              <p:nvPr/>
            </p:nvSpPr>
            <p:spPr bwMode="auto">
              <a:xfrm>
                <a:off x="4859" y="2387"/>
                <a:ext cx="788" cy="18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14" name="Rectangle 22"/>
              <p:cNvSpPr>
                <a:spLocks noChangeArrowheads="1"/>
              </p:cNvSpPr>
              <p:nvPr/>
            </p:nvSpPr>
            <p:spPr bwMode="auto">
              <a:xfrm>
                <a:off x="2772" y="2931"/>
                <a:ext cx="995" cy="18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15" name="Rectangle 23"/>
              <p:cNvSpPr>
                <a:spLocks noChangeArrowheads="1"/>
              </p:cNvSpPr>
              <p:nvPr/>
            </p:nvSpPr>
            <p:spPr bwMode="auto">
              <a:xfrm>
                <a:off x="3907" y="2387"/>
                <a:ext cx="886" cy="18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16" name="Rectangle 24"/>
              <p:cNvSpPr>
                <a:spLocks noChangeArrowheads="1"/>
              </p:cNvSpPr>
              <p:nvPr/>
            </p:nvSpPr>
            <p:spPr bwMode="auto">
              <a:xfrm>
                <a:off x="4132" y="4020"/>
                <a:ext cx="1515" cy="18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pic>
            <p:nvPicPr>
              <p:cNvPr id="8217" name="Picture 25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 l="20808" t="25504" r="21509" b="43538"/>
              <a:stretch>
                <a:fillRect/>
              </a:stretch>
            </p:blipFill>
            <p:spPr bwMode="auto">
              <a:xfrm>
                <a:off x="2154" y="3294"/>
                <a:ext cx="1767" cy="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8218" name="Rectangle 26"/>
              <p:cNvSpPr>
                <a:spLocks noChangeArrowheads="1"/>
              </p:cNvSpPr>
              <p:nvPr/>
            </p:nvSpPr>
            <p:spPr bwMode="auto">
              <a:xfrm>
                <a:off x="2137" y="4020"/>
                <a:ext cx="1785" cy="181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8220" name="Oval 28"/>
            <p:cNvSpPr>
              <a:spLocks noChangeArrowheads="1"/>
            </p:cNvSpPr>
            <p:nvPr/>
          </p:nvSpPr>
          <p:spPr bwMode="auto">
            <a:xfrm>
              <a:off x="1746" y="1888"/>
              <a:ext cx="726" cy="63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79512" y="90872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31" name="Rectangle 30"/>
          <p:cNvSpPr/>
          <p:nvPr/>
        </p:nvSpPr>
        <p:spPr>
          <a:xfrm>
            <a:off x="3923928" y="1844824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32" name="Rectangle 31"/>
          <p:cNvSpPr/>
          <p:nvPr/>
        </p:nvSpPr>
        <p:spPr>
          <a:xfrm>
            <a:off x="5364088" y="1556792"/>
            <a:ext cx="402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/>
              <a:t>C</a:t>
            </a:r>
            <a:endParaRPr lang="en-GB" sz="3200" b="1" dirty="0"/>
          </a:p>
        </p:txBody>
      </p:sp>
      <p:sp>
        <p:nvSpPr>
          <p:cNvPr id="33" name="Rectangle 32"/>
          <p:cNvSpPr/>
          <p:nvPr/>
        </p:nvSpPr>
        <p:spPr>
          <a:xfrm>
            <a:off x="7380312" y="548680"/>
            <a:ext cx="442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/>
              <a:t>D</a:t>
            </a:r>
            <a:endParaRPr lang="en-GB" sz="3200" b="1" dirty="0"/>
          </a:p>
        </p:txBody>
      </p:sp>
      <p:sp>
        <p:nvSpPr>
          <p:cNvPr id="34" name="Rectangle 33"/>
          <p:cNvSpPr/>
          <p:nvPr/>
        </p:nvSpPr>
        <p:spPr>
          <a:xfrm>
            <a:off x="251520" y="2996952"/>
            <a:ext cx="385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/>
              <a:t>E</a:t>
            </a:r>
            <a:endParaRPr lang="en-GB" sz="3200" b="1" dirty="0"/>
          </a:p>
        </p:txBody>
      </p:sp>
      <p:sp>
        <p:nvSpPr>
          <p:cNvPr id="35" name="Rectangle 34"/>
          <p:cNvSpPr/>
          <p:nvPr/>
        </p:nvSpPr>
        <p:spPr>
          <a:xfrm>
            <a:off x="3059832" y="3212976"/>
            <a:ext cx="385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/>
              <a:t>F</a:t>
            </a:r>
            <a:endParaRPr lang="en-GB" sz="3200" b="1" dirty="0"/>
          </a:p>
        </p:txBody>
      </p:sp>
      <p:sp>
        <p:nvSpPr>
          <p:cNvPr id="36" name="Rectangle 35"/>
          <p:cNvSpPr/>
          <p:nvPr/>
        </p:nvSpPr>
        <p:spPr>
          <a:xfrm>
            <a:off x="6732240" y="2780928"/>
            <a:ext cx="444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/>
              <a:t>H</a:t>
            </a:r>
            <a:endParaRPr lang="en-GB" sz="3200" b="1" dirty="0"/>
          </a:p>
        </p:txBody>
      </p:sp>
      <p:sp>
        <p:nvSpPr>
          <p:cNvPr id="37" name="Rectangle 36"/>
          <p:cNvSpPr/>
          <p:nvPr/>
        </p:nvSpPr>
        <p:spPr>
          <a:xfrm>
            <a:off x="5148064" y="2708920"/>
            <a:ext cx="445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/>
              <a:t>G</a:t>
            </a:r>
            <a:endParaRPr lang="en-GB" sz="3200" b="1" dirty="0"/>
          </a:p>
        </p:txBody>
      </p:sp>
      <p:sp>
        <p:nvSpPr>
          <p:cNvPr id="38" name="Rectangle 37"/>
          <p:cNvSpPr/>
          <p:nvPr/>
        </p:nvSpPr>
        <p:spPr>
          <a:xfrm>
            <a:off x="251520" y="5157192"/>
            <a:ext cx="293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/>
              <a:t>I</a:t>
            </a:r>
            <a:endParaRPr lang="en-GB" sz="3200" b="1" dirty="0"/>
          </a:p>
        </p:txBody>
      </p:sp>
      <p:sp>
        <p:nvSpPr>
          <p:cNvPr id="39" name="Rectangle 38"/>
          <p:cNvSpPr/>
          <p:nvPr/>
        </p:nvSpPr>
        <p:spPr>
          <a:xfrm>
            <a:off x="4499992" y="6273225"/>
            <a:ext cx="3209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/>
              <a:t>J</a:t>
            </a:r>
            <a:endParaRPr lang="en-GB" sz="3200" b="1" dirty="0"/>
          </a:p>
        </p:txBody>
      </p:sp>
      <p:sp>
        <p:nvSpPr>
          <p:cNvPr id="40" name="Rectangle 39"/>
          <p:cNvSpPr/>
          <p:nvPr/>
        </p:nvSpPr>
        <p:spPr>
          <a:xfrm>
            <a:off x="8460432" y="5949280"/>
            <a:ext cx="4090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/>
              <a:t>K</a:t>
            </a:r>
            <a:endParaRPr lang="en-GB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3" cstate="print"/>
          <a:srcRect t="3403" r="4135" b="15782"/>
          <a:stretch>
            <a:fillRect/>
          </a:stretch>
        </p:blipFill>
        <p:spPr bwMode="auto">
          <a:xfrm>
            <a:off x="708025" y="476250"/>
            <a:ext cx="2454275" cy="15509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39269" name="Picture 5"/>
          <p:cNvPicPr>
            <a:picLocks noChangeAspect="1" noChangeArrowheads="1"/>
          </p:cNvPicPr>
          <p:nvPr/>
        </p:nvPicPr>
        <p:blipFill>
          <a:blip r:embed="rId4" cstate="print"/>
          <a:srcRect l="69299" t="23053" r="15561" b="33202"/>
          <a:stretch>
            <a:fillRect/>
          </a:stretch>
        </p:blipFill>
        <p:spPr bwMode="auto">
          <a:xfrm>
            <a:off x="7362825" y="476250"/>
            <a:ext cx="1090613" cy="31511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39270" name="Picture 6"/>
          <p:cNvPicPr>
            <a:picLocks noChangeAspect="1" noChangeArrowheads="1"/>
          </p:cNvPicPr>
          <p:nvPr/>
        </p:nvPicPr>
        <p:blipFill>
          <a:blip r:embed="rId5" cstate="print"/>
          <a:srcRect l="43414" t="40950" r="7202" b="25987"/>
          <a:stretch>
            <a:fillRect/>
          </a:stretch>
        </p:blipFill>
        <p:spPr bwMode="auto">
          <a:xfrm>
            <a:off x="6005513" y="2582863"/>
            <a:ext cx="1228725" cy="10318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39271" name="Picture 7"/>
          <p:cNvPicPr>
            <a:picLocks noChangeAspect="1" noChangeArrowheads="1"/>
          </p:cNvPicPr>
          <p:nvPr/>
        </p:nvPicPr>
        <p:blipFill>
          <a:blip r:embed="rId6" cstate="print"/>
          <a:srcRect t="2046" r="52744" b="21263"/>
          <a:stretch>
            <a:fillRect/>
          </a:stretch>
        </p:blipFill>
        <p:spPr bwMode="auto">
          <a:xfrm>
            <a:off x="708025" y="2479675"/>
            <a:ext cx="1593850" cy="19383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39272" name="Picture 8"/>
          <p:cNvPicPr>
            <a:picLocks noChangeAspect="1" noChangeArrowheads="1"/>
          </p:cNvPicPr>
          <p:nvPr/>
        </p:nvPicPr>
        <p:blipFill>
          <a:blip r:embed="rId7" cstate="print"/>
          <a:srcRect l="41856" t="28979" r="33006" b="47061"/>
          <a:stretch>
            <a:fillRect/>
          </a:stretch>
        </p:blipFill>
        <p:spPr bwMode="auto">
          <a:xfrm>
            <a:off x="3549650" y="476250"/>
            <a:ext cx="1357313" cy="12287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39273" name="Picture 9"/>
          <p:cNvPicPr>
            <a:picLocks noChangeAspect="1" noChangeArrowheads="1"/>
          </p:cNvPicPr>
          <p:nvPr/>
        </p:nvPicPr>
        <p:blipFill>
          <a:blip r:embed="rId8" cstate="print"/>
          <a:srcRect r="47855" b="57188"/>
          <a:stretch>
            <a:fillRect/>
          </a:stretch>
        </p:blipFill>
        <p:spPr bwMode="auto">
          <a:xfrm>
            <a:off x="4391025" y="2711450"/>
            <a:ext cx="1384300" cy="16811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39274" name="Picture 10"/>
          <p:cNvPicPr>
            <a:picLocks noChangeAspect="1" noChangeArrowheads="1"/>
          </p:cNvPicPr>
          <p:nvPr/>
        </p:nvPicPr>
        <p:blipFill>
          <a:blip r:embed="rId9" cstate="print"/>
          <a:srcRect l="2354" t="71820" r="57584" b="1701"/>
          <a:stretch>
            <a:fillRect/>
          </a:stretch>
        </p:blipFill>
        <p:spPr bwMode="auto">
          <a:xfrm>
            <a:off x="6327775" y="4159250"/>
            <a:ext cx="2133600" cy="1755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39275" name="Picture 11"/>
          <p:cNvPicPr>
            <a:picLocks noChangeAspect="1" noChangeArrowheads="1"/>
          </p:cNvPicPr>
          <p:nvPr/>
        </p:nvPicPr>
        <p:blipFill>
          <a:blip r:embed="rId10" cstate="print"/>
          <a:srcRect t="26839" r="61024" b="23112"/>
          <a:stretch>
            <a:fillRect/>
          </a:stretch>
        </p:blipFill>
        <p:spPr bwMode="auto">
          <a:xfrm>
            <a:off x="5273675" y="476250"/>
            <a:ext cx="1701800" cy="16398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517775" y="2543175"/>
            <a:ext cx="1679575" cy="1662113"/>
            <a:chOff x="3152" y="1911"/>
            <a:chExt cx="1179" cy="1167"/>
          </a:xfrm>
        </p:grpSpPr>
        <p:pic>
          <p:nvPicPr>
            <p:cNvPr id="139277" name="Picture 1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152" y="1911"/>
              <a:ext cx="1179" cy="116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39278" name="Oval 14"/>
            <p:cNvSpPr>
              <a:spLocks noChangeArrowheads="1"/>
            </p:cNvSpPr>
            <p:nvPr/>
          </p:nvSpPr>
          <p:spPr bwMode="auto">
            <a:xfrm>
              <a:off x="3334" y="2205"/>
              <a:ext cx="802" cy="735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139279" name="Picture 15"/>
          <p:cNvPicPr>
            <a:picLocks noChangeAspect="1" noChangeArrowheads="1"/>
          </p:cNvPicPr>
          <p:nvPr/>
        </p:nvPicPr>
        <p:blipFill>
          <a:blip r:embed="rId12" cstate="print"/>
          <a:srcRect l="54849" t="44460" r="4936" b="5557"/>
          <a:stretch>
            <a:fillRect/>
          </a:stretch>
        </p:blipFill>
        <p:spPr bwMode="auto">
          <a:xfrm>
            <a:off x="708025" y="4935538"/>
            <a:ext cx="2452688" cy="10017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39280" name="Rectangle 16"/>
          <p:cNvSpPr>
            <a:spLocks noChangeArrowheads="1"/>
          </p:cNvSpPr>
          <p:nvPr/>
        </p:nvSpPr>
        <p:spPr bwMode="auto">
          <a:xfrm>
            <a:off x="684213" y="2092325"/>
            <a:ext cx="2478087" cy="2587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Coke</a:t>
            </a:r>
          </a:p>
        </p:txBody>
      </p:sp>
      <p:sp>
        <p:nvSpPr>
          <p:cNvPr id="139281" name="Rectangle 17"/>
          <p:cNvSpPr>
            <a:spLocks noChangeArrowheads="1"/>
          </p:cNvSpPr>
          <p:nvPr/>
        </p:nvSpPr>
        <p:spPr bwMode="auto">
          <a:xfrm>
            <a:off x="684213" y="4508500"/>
            <a:ext cx="1639887" cy="260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X box</a:t>
            </a:r>
          </a:p>
        </p:txBody>
      </p:sp>
      <p:sp>
        <p:nvSpPr>
          <p:cNvPr id="139282" name="Rectangle 18"/>
          <p:cNvSpPr>
            <a:spLocks noChangeArrowheads="1"/>
          </p:cNvSpPr>
          <p:nvPr/>
        </p:nvSpPr>
        <p:spPr bwMode="auto">
          <a:xfrm>
            <a:off x="3525838" y="1790700"/>
            <a:ext cx="1379537" cy="5810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Manchester</a:t>
            </a:r>
          </a:p>
          <a:p>
            <a:pPr algn="ctr"/>
            <a:r>
              <a:rPr lang="en-GB"/>
              <a:t>United</a:t>
            </a:r>
          </a:p>
        </p:txBody>
      </p:sp>
      <p:sp>
        <p:nvSpPr>
          <p:cNvPr id="139283" name="Rectangle 19"/>
          <p:cNvSpPr>
            <a:spLocks noChangeArrowheads="1"/>
          </p:cNvSpPr>
          <p:nvPr/>
        </p:nvSpPr>
        <p:spPr bwMode="auto">
          <a:xfrm>
            <a:off x="684213" y="6021388"/>
            <a:ext cx="2476500" cy="2460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Tesco</a:t>
            </a:r>
          </a:p>
        </p:txBody>
      </p:sp>
      <p:sp>
        <p:nvSpPr>
          <p:cNvPr id="139284" name="Rectangle 20"/>
          <p:cNvSpPr>
            <a:spLocks noChangeArrowheads="1"/>
          </p:cNvSpPr>
          <p:nvPr/>
        </p:nvSpPr>
        <p:spPr bwMode="auto">
          <a:xfrm>
            <a:off x="2493963" y="4287838"/>
            <a:ext cx="1703387" cy="4540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Body Shop</a:t>
            </a:r>
          </a:p>
        </p:txBody>
      </p:sp>
      <p:sp>
        <p:nvSpPr>
          <p:cNvPr id="139285" name="Rectangle 21"/>
          <p:cNvSpPr>
            <a:spLocks noChangeArrowheads="1"/>
          </p:cNvSpPr>
          <p:nvPr/>
        </p:nvSpPr>
        <p:spPr bwMode="auto">
          <a:xfrm>
            <a:off x="5251450" y="2220913"/>
            <a:ext cx="1738313" cy="260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Ford</a:t>
            </a:r>
          </a:p>
        </p:txBody>
      </p:sp>
      <p:sp>
        <p:nvSpPr>
          <p:cNvPr id="139286" name="Rectangle 22"/>
          <p:cNvSpPr>
            <a:spLocks noChangeArrowheads="1"/>
          </p:cNvSpPr>
          <p:nvPr/>
        </p:nvSpPr>
        <p:spPr bwMode="auto">
          <a:xfrm>
            <a:off x="7339013" y="3706813"/>
            <a:ext cx="1122362" cy="260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Adidas</a:t>
            </a:r>
          </a:p>
        </p:txBody>
      </p:sp>
      <p:sp>
        <p:nvSpPr>
          <p:cNvPr id="139287" name="Rectangle 23"/>
          <p:cNvSpPr>
            <a:spLocks noChangeArrowheads="1"/>
          </p:cNvSpPr>
          <p:nvPr/>
        </p:nvSpPr>
        <p:spPr bwMode="auto">
          <a:xfrm>
            <a:off x="4365625" y="4481513"/>
            <a:ext cx="1417638" cy="260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Cadbury</a:t>
            </a:r>
          </a:p>
        </p:txBody>
      </p:sp>
      <p:sp>
        <p:nvSpPr>
          <p:cNvPr id="139288" name="Rectangle 24"/>
          <p:cNvSpPr>
            <a:spLocks noChangeArrowheads="1"/>
          </p:cNvSpPr>
          <p:nvPr/>
        </p:nvSpPr>
        <p:spPr bwMode="auto">
          <a:xfrm>
            <a:off x="5983288" y="3706813"/>
            <a:ext cx="1262062" cy="260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"/>
              <a:t>MSN Messenger</a:t>
            </a:r>
          </a:p>
        </p:txBody>
      </p:sp>
      <p:sp>
        <p:nvSpPr>
          <p:cNvPr id="139289" name="Rectangle 25"/>
          <p:cNvSpPr>
            <a:spLocks noChangeArrowheads="1"/>
          </p:cNvSpPr>
          <p:nvPr/>
        </p:nvSpPr>
        <p:spPr bwMode="auto">
          <a:xfrm>
            <a:off x="6300788" y="6021388"/>
            <a:ext cx="2157412" cy="2587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Mc Donalds</a:t>
            </a:r>
          </a:p>
        </p:txBody>
      </p:sp>
      <p:pic>
        <p:nvPicPr>
          <p:cNvPr id="139290" name="Picture 26"/>
          <p:cNvPicPr>
            <a:picLocks noChangeAspect="1" noChangeArrowheads="1"/>
          </p:cNvPicPr>
          <p:nvPr/>
        </p:nvPicPr>
        <p:blipFill>
          <a:blip r:embed="rId13" cstate="print"/>
          <a:srcRect l="20808" t="25504" r="21509" b="43538"/>
          <a:stretch>
            <a:fillRect/>
          </a:stretch>
        </p:blipFill>
        <p:spPr bwMode="auto">
          <a:xfrm>
            <a:off x="3486150" y="4999038"/>
            <a:ext cx="2516188" cy="944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39291" name="Rectangle 27"/>
          <p:cNvSpPr>
            <a:spLocks noChangeArrowheads="1"/>
          </p:cNvSpPr>
          <p:nvPr/>
        </p:nvSpPr>
        <p:spPr bwMode="auto">
          <a:xfrm>
            <a:off x="3462338" y="6034088"/>
            <a:ext cx="2541587" cy="257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Motorola</a:t>
            </a:r>
          </a:p>
        </p:txBody>
      </p:sp>
      <p:sp>
        <p:nvSpPr>
          <p:cNvPr id="139292" name="Text Box 28"/>
          <p:cNvSpPr txBox="1">
            <a:spLocks noChangeArrowheads="1"/>
          </p:cNvSpPr>
          <p:nvPr/>
        </p:nvSpPr>
        <p:spPr bwMode="auto">
          <a:xfrm>
            <a:off x="8532813" y="206375"/>
            <a:ext cx="53975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latin typeface="Verdana" pitchFamily="34" charset="0"/>
              </a:rPr>
              <a:t>T</a:t>
            </a:r>
          </a:p>
          <a:p>
            <a:pPr algn="ctr">
              <a:spcBef>
                <a:spcPct val="50000"/>
              </a:spcBef>
            </a:pPr>
            <a:r>
              <a:rPr lang="en-GB" b="1">
                <a:latin typeface="Verdana" pitchFamily="34" charset="0"/>
              </a:rPr>
              <a:t>A</a:t>
            </a:r>
          </a:p>
          <a:p>
            <a:pPr algn="ctr">
              <a:spcBef>
                <a:spcPct val="50000"/>
              </a:spcBef>
            </a:pPr>
            <a:r>
              <a:rPr lang="en-GB" b="1">
                <a:latin typeface="Verdana" pitchFamily="34" charset="0"/>
              </a:rPr>
              <a:t>S</a:t>
            </a:r>
          </a:p>
          <a:p>
            <a:pPr algn="ctr">
              <a:spcBef>
                <a:spcPct val="50000"/>
              </a:spcBef>
            </a:pPr>
            <a:r>
              <a:rPr lang="en-GB" b="1">
                <a:latin typeface="Verdana" pitchFamily="34" charset="0"/>
              </a:rPr>
              <a:t>K</a:t>
            </a:r>
          </a:p>
          <a:p>
            <a:pPr algn="ctr">
              <a:spcBef>
                <a:spcPct val="50000"/>
              </a:spcBef>
            </a:pPr>
            <a:endParaRPr lang="en-GB" b="1">
              <a:latin typeface="Verdan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 b="1">
                <a:latin typeface="Verdana" pitchFamily="34" charset="0"/>
              </a:rPr>
              <a:t>1</a:t>
            </a:r>
          </a:p>
        </p:txBody>
      </p:sp>
      <p:sp>
        <p:nvSpPr>
          <p:cNvPr id="139293" name="Oval 29"/>
          <p:cNvSpPr>
            <a:spLocks noChangeArrowheads="1"/>
          </p:cNvSpPr>
          <p:nvPr/>
        </p:nvSpPr>
        <p:spPr bwMode="auto">
          <a:xfrm>
            <a:off x="2771775" y="2997200"/>
            <a:ext cx="1152525" cy="10080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Branding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6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 smtClean="0"/>
              <a:t>The adoption of image, name and features for a produce which makes it recognisable for the consumer .</a:t>
            </a:r>
          </a:p>
          <a:p>
            <a:r>
              <a:rPr lang="en-GB" dirty="0" smtClean="0"/>
              <a:t>It distinguishes it from competitors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Branding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 smtClean="0"/>
              <a:t>Businesses with a strong brand will find it easier to gain repeat business and tempt customers with product trials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Discussion Point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168478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 smtClean="0"/>
              <a:t>What image do you associate with:</a:t>
            </a:r>
          </a:p>
          <a:p>
            <a:pPr lvl="1"/>
            <a:r>
              <a:rPr lang="en-GB" dirty="0" smtClean="0"/>
              <a:t>The Marks and Spencer's brand</a:t>
            </a:r>
          </a:p>
          <a:p>
            <a:pPr lvl="1"/>
            <a:r>
              <a:rPr lang="en-GB" dirty="0" smtClean="0"/>
              <a:t>The George (</a:t>
            </a:r>
            <a:r>
              <a:rPr lang="en-GB" dirty="0" err="1" smtClean="0"/>
              <a:t>Asda’s</a:t>
            </a:r>
            <a:r>
              <a:rPr lang="en-GB" dirty="0" smtClean="0"/>
              <a:t> clothing range)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348880"/>
            <a:ext cx="2208245" cy="132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95536" y="4984576"/>
            <a:ext cx="8229600" cy="168478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do the company's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create this image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baseline="0" dirty="0" smtClean="0"/>
              <a:t>What benefits</a:t>
            </a:r>
            <a:r>
              <a:rPr lang="en-GB" sz="3200" dirty="0" smtClean="0"/>
              <a:t> do you think it brings them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 l="17816" r="16741"/>
          <a:stretch>
            <a:fillRect/>
          </a:stretch>
        </p:blipFill>
        <p:spPr bwMode="auto">
          <a:xfrm>
            <a:off x="4716016" y="2348880"/>
            <a:ext cx="3096344" cy="9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://t0.gstatic.com/images?q=tbn:ANd9GcRy298BGkYCGCRA9qYOKmJeVPbFF0_5t-VaH3smNrER6PYtcGw&amp;t=1&amp;usg=__vvL0afGi6ay3Gk054E6ChOXBtio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140968"/>
            <a:ext cx="2018821" cy="1512168"/>
          </a:xfrm>
          <a:prstGeom prst="rect">
            <a:avLst/>
          </a:prstGeom>
          <a:noFill/>
        </p:spPr>
      </p:pic>
      <p:pic>
        <p:nvPicPr>
          <p:cNvPr id="19462" name="Picture 6" descr="http://t0.gstatic.com/images?q=tbn:ANd9GcSDkEfHgurUQ1-2MrnmZkEbO6_vbHfcT-m-EVPH-r-SB30PxrI&amp;t=1&amp;usg=__e0NIc8YLC2UBbxKM6rr2E42zDUw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429000"/>
            <a:ext cx="1547664" cy="1513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GENERIC PRODUCTS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l="29560" t="38270" r="30850" b="32326"/>
          <a:stretch>
            <a:fillRect/>
          </a:stretch>
        </p:blipFill>
        <p:spPr bwMode="auto">
          <a:xfrm>
            <a:off x="611560" y="1412776"/>
            <a:ext cx="777686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BRANDS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9359" t="17900" r="30850" b="61730"/>
          <a:stretch>
            <a:fillRect/>
          </a:stretch>
        </p:blipFill>
        <p:spPr bwMode="auto">
          <a:xfrm>
            <a:off x="1547664" y="1556792"/>
            <a:ext cx="633670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348</Words>
  <Application>Microsoft Office PowerPoint</Application>
  <PresentationFormat>On-screen Show (4:3)</PresentationFormat>
  <Paragraphs>110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Appreciate the importance of brands as an aid to product trial and repeat purchase  Understand the need to differentiate products</vt:lpstr>
      <vt:lpstr>Slide 2</vt:lpstr>
      <vt:lpstr>Slide 3</vt:lpstr>
      <vt:lpstr>Slide 4</vt:lpstr>
      <vt:lpstr>Branding</vt:lpstr>
      <vt:lpstr>Branding</vt:lpstr>
      <vt:lpstr>Discussion Point</vt:lpstr>
      <vt:lpstr>GENERIC PRODUCTS</vt:lpstr>
      <vt:lpstr>BRANDS</vt:lpstr>
      <vt:lpstr>OWN BRAND PRODUCTS</vt:lpstr>
      <vt:lpstr>BRANDED PRODUCTS</vt:lpstr>
      <vt:lpstr>Slide 12</vt:lpstr>
      <vt:lpstr>Slide 13</vt:lpstr>
      <vt:lpstr>Top 30 brands ($)millions</vt:lpstr>
      <vt:lpstr>So, what are the benefits of branding?</vt:lpstr>
      <vt:lpstr>Product Range</vt:lpstr>
      <vt:lpstr>Example of JVC Product Range </vt:lpstr>
      <vt:lpstr>Volkswagen… Its product portfolio</vt:lpstr>
      <vt:lpstr>Product Differentiation</vt:lpstr>
      <vt:lpstr>How are mobile phones differentiated?</vt:lpstr>
      <vt:lpstr>For the product you have been given, you are to consider how you could differentiate it for 3 different segments of the market – 5 mins: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Paulas</dc:creator>
  <cp:lastModifiedBy>User</cp:lastModifiedBy>
  <cp:revision>21</cp:revision>
  <dcterms:created xsi:type="dcterms:W3CDTF">2010-09-17T21:13:22Z</dcterms:created>
  <dcterms:modified xsi:type="dcterms:W3CDTF">2011-06-16T11:40:49Z</dcterms:modified>
</cp:coreProperties>
</file>